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8"/>
  </p:notesMasterIdLst>
  <p:sldIdLst>
    <p:sldId id="256" r:id="rId2"/>
    <p:sldId id="366" r:id="rId3"/>
    <p:sldId id="362" r:id="rId4"/>
    <p:sldId id="363" r:id="rId5"/>
    <p:sldId id="322" r:id="rId6"/>
    <p:sldId id="285" r:id="rId7"/>
    <p:sldId id="358" r:id="rId8"/>
    <p:sldId id="357" r:id="rId9"/>
    <p:sldId id="327" r:id="rId10"/>
    <p:sldId id="324" r:id="rId11"/>
    <p:sldId id="332" r:id="rId12"/>
    <p:sldId id="341" r:id="rId13"/>
    <p:sldId id="360" r:id="rId14"/>
    <p:sldId id="338" r:id="rId15"/>
    <p:sldId id="299" r:id="rId16"/>
    <p:sldId id="305" r:id="rId17"/>
    <p:sldId id="373" r:id="rId18"/>
    <p:sldId id="374" r:id="rId19"/>
    <p:sldId id="306" r:id="rId20"/>
    <p:sldId id="372" r:id="rId21"/>
    <p:sldId id="309" r:id="rId22"/>
    <p:sldId id="334" r:id="rId23"/>
    <p:sldId id="313" r:id="rId24"/>
    <p:sldId id="352" r:id="rId25"/>
    <p:sldId id="316" r:id="rId26"/>
    <p:sldId id="370" r:id="rId27"/>
    <p:sldId id="371" r:id="rId28"/>
    <p:sldId id="319" r:id="rId29"/>
    <p:sldId id="375" r:id="rId30"/>
    <p:sldId id="320" r:id="rId31"/>
    <p:sldId id="258" r:id="rId32"/>
    <p:sldId id="342" r:id="rId33"/>
    <p:sldId id="364" r:id="rId34"/>
    <p:sldId id="355" r:id="rId35"/>
    <p:sldId id="288" r:id="rId36"/>
    <p:sldId id="294" r:id="rId37"/>
    <p:sldId id="330" r:id="rId38"/>
    <p:sldId id="329" r:id="rId39"/>
    <p:sldId id="354" r:id="rId40"/>
    <p:sldId id="282" r:id="rId41"/>
    <p:sldId id="361" r:id="rId42"/>
    <p:sldId id="307" r:id="rId43"/>
    <p:sldId id="312" r:id="rId44"/>
    <p:sldId id="339" r:id="rId45"/>
    <p:sldId id="340" r:id="rId46"/>
    <p:sldId id="308" r:id="rId47"/>
    <p:sldId id="368" r:id="rId48"/>
    <p:sldId id="310" r:id="rId49"/>
    <p:sldId id="314" r:id="rId50"/>
    <p:sldId id="377" r:id="rId51"/>
    <p:sldId id="315" r:id="rId52"/>
    <p:sldId id="376" r:id="rId53"/>
    <p:sldId id="317" r:id="rId54"/>
    <p:sldId id="378" r:id="rId55"/>
    <p:sldId id="365" r:id="rId56"/>
    <p:sldId id="379"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FF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54"/>
    <p:restoredTop sz="73468"/>
  </p:normalViewPr>
  <p:slideViewPr>
    <p:cSldViewPr snapToGrid="0" snapToObjects="1">
      <p:cViewPr>
        <p:scale>
          <a:sx n="72" d="100"/>
          <a:sy n="72" d="100"/>
        </p:scale>
        <p:origin x="48" y="144"/>
      </p:cViewPr>
      <p:guideLst>
        <p:guide orient="horz" pos="2160"/>
        <p:guide pos="3840"/>
      </p:guideLst>
    </p:cSldViewPr>
  </p:slideViewPr>
  <p:outlineViewPr>
    <p:cViewPr>
      <p:scale>
        <a:sx n="33" d="100"/>
        <a:sy n="33" d="100"/>
      </p:scale>
      <p:origin x="0" y="-575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6571EA-E5D0-3D46-82BD-928C98931DEA}" type="datetimeFigureOut">
              <a:rPr lang="en-US" smtClean="0"/>
              <a:t>6/12/19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55523D-BB07-F243-A157-2E113BC236B6}" type="slidenum">
              <a:rPr lang="en-US" smtClean="0"/>
              <a:t>‹#›</a:t>
            </a:fld>
            <a:endParaRPr lang="en-US"/>
          </a:p>
        </p:txBody>
      </p:sp>
    </p:spTree>
    <p:extLst>
      <p:ext uri="{BB962C8B-B14F-4D97-AF65-F5344CB8AC3E}">
        <p14:creationId xmlns:p14="http://schemas.microsoft.com/office/powerpoint/2010/main" val="2744425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the kind intro...</a:t>
            </a:r>
          </a:p>
          <a:p>
            <a:r>
              <a:rPr lang="en-US" dirty="0"/>
              <a:t>I'm Albert and I work in the </a:t>
            </a:r>
            <a:r>
              <a:rPr lang="en-US" dirty="0" err="1"/>
              <a:t>Slavov</a:t>
            </a:r>
            <a:r>
              <a:rPr lang="en-US" dirty="0"/>
              <a:t> Lab</a:t>
            </a:r>
          </a:p>
          <a:p>
            <a:r>
              <a:rPr lang="en-US" dirty="0"/>
              <a:t>Today I'll be talking about a computational method that has the potential to significantly increase the amount of data we can extract from proteomics by mass spectrometry</a:t>
            </a:r>
          </a:p>
          <a:p>
            <a:r>
              <a:rPr lang="en-US" dirty="0"/>
              <a:t>Single cell - but applicable to bulk as well</a:t>
            </a:r>
          </a:p>
        </p:txBody>
      </p:sp>
      <p:sp>
        <p:nvSpPr>
          <p:cNvPr id="4" name="Slide Number Placeholder 3"/>
          <p:cNvSpPr>
            <a:spLocks noGrp="1"/>
          </p:cNvSpPr>
          <p:nvPr>
            <p:ph type="sldNum" sz="quarter" idx="5"/>
          </p:nvPr>
        </p:nvSpPr>
        <p:spPr/>
        <p:txBody>
          <a:bodyPr/>
          <a:lstStyle/>
          <a:p>
            <a:fld id="{9C55523D-BB07-F243-A157-2E113BC236B6}" type="slidenum">
              <a:rPr lang="en-US" smtClean="0"/>
              <a:t>1</a:t>
            </a:fld>
            <a:endParaRPr lang="en-US"/>
          </a:p>
        </p:txBody>
      </p:sp>
    </p:spTree>
    <p:extLst>
      <p:ext uri="{BB962C8B-B14F-4D97-AF65-F5344CB8AC3E}">
        <p14:creationId xmlns:p14="http://schemas.microsoft.com/office/powerpoint/2010/main" val="2908197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strike="noStrike" dirty="0"/>
              <a:t>(don’t have to say this)... So I explained before that the m/z of an ion is not enough to sequence a peptide. This is mainly because the m/z is not unique in complex samples such as the proteome of a human cell. If we have a simpler sample (maybe say, exosomes or brain fluid), then uniqueness of the m/z-RT coordinate is more likely.</a:t>
            </a:r>
          </a:p>
          <a:p>
            <a:endParaRPr lang="en-US" sz="1400" dirty="0"/>
          </a:p>
          <a:p>
            <a:pPr marL="171450" indent="-171450">
              <a:buFont typeface="Arial" panose="020B0604020202020204" pitchFamily="34" charset="0"/>
              <a:buChar char="•"/>
            </a:pPr>
            <a:r>
              <a:rPr lang="en-US" sz="1400" dirty="0"/>
              <a:t>Assuming we can measure our m/</a:t>
            </a:r>
            <a:r>
              <a:rPr lang="en-US" sz="1400" dirty="0" err="1"/>
              <a:t>zs</a:t>
            </a:r>
            <a:r>
              <a:rPr lang="en-US" sz="1400" dirty="0"/>
              <a:t> and retention times accurately </a:t>
            </a:r>
            <a:r>
              <a:rPr lang="en-US" sz="1400" i="1" dirty="0"/>
              <a:t>AND</a:t>
            </a:r>
            <a:r>
              <a:rPr lang="en-US" sz="1400" i="0" dirty="0"/>
              <a:t> consistently – which is very difficult in practice, then we can map a sequence to its m/z-RT coordinates. </a:t>
            </a:r>
          </a:p>
          <a:p>
            <a:pPr marL="171450" indent="-171450">
              <a:buFont typeface="Arial" panose="020B0604020202020204" pitchFamily="34" charset="0"/>
              <a:buChar char="•"/>
            </a:pPr>
            <a:r>
              <a:rPr lang="en-US" sz="1400" i="0" dirty="0"/>
              <a:t>In future experiments, as long as we see an ion here in this oval, we can assume it’s the same peptide sequence that we sequenced before – we don’t even need to fragment it again.</a:t>
            </a:r>
          </a:p>
          <a:p>
            <a:pPr marL="171450" indent="-171450">
              <a:buFont typeface="Arial" panose="020B0604020202020204" pitchFamily="34" charset="0"/>
              <a:buChar char="•"/>
            </a:pPr>
            <a:r>
              <a:rPr lang="en-US" sz="1400" i="0" dirty="0"/>
              <a:t>Measuring m/z and especially RT accurately is very hard practically. Methods like match-between-runs in </a:t>
            </a:r>
            <a:r>
              <a:rPr lang="en-US" sz="1400" i="0" dirty="0" err="1"/>
              <a:t>MaxQuant’s</a:t>
            </a:r>
            <a:r>
              <a:rPr lang="en-US" sz="1400" i="0" dirty="0"/>
              <a:t> MBR can computationally correct for experimental variation to help with this strategy.</a:t>
            </a:r>
          </a:p>
          <a:p>
            <a:endParaRPr lang="en-US" sz="1400" i="0" dirty="0"/>
          </a:p>
          <a:p>
            <a:r>
              <a:rPr lang="en-US" sz="1400" i="0" dirty="0"/>
              <a:t>But how can we control for measurement error? </a:t>
            </a:r>
          </a:p>
          <a:p>
            <a:pPr marL="171450" indent="-171450">
              <a:buFont typeface="Arial" panose="020B0604020202020204" pitchFamily="34" charset="0"/>
              <a:buChar char="•"/>
            </a:pPr>
            <a:r>
              <a:rPr lang="en-US" sz="1400" kern="1200" dirty="0">
                <a:solidFill>
                  <a:schemeClr val="tx1"/>
                </a:solidFill>
                <a:effectLst/>
                <a:latin typeface="+mn-lt"/>
                <a:ea typeface="+mn-ea"/>
                <a:cs typeface="+mn-cs"/>
              </a:rPr>
              <a:t>What if we observe it right on the edge?</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How large should this oval be? </a:t>
            </a: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en-US" sz="14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1400" i="0" dirty="0"/>
              <a:t>Control for a large density of ions?</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effectLst/>
                <a:latin typeface="+mn-lt"/>
                <a:ea typeface="+mn-ea"/>
                <a:cs typeface="+mn-cs"/>
              </a:rPr>
              <a:t>What if we observe two in the oval? Or more? </a:t>
            </a:r>
          </a:p>
          <a:p>
            <a:pPr marL="171450" indent="-171450" rtl="0" fontAlgn="ctr">
              <a:buFont typeface="Arial" panose="020B0604020202020204" pitchFamily="34" charset="0"/>
              <a:buChar char="•"/>
            </a:pPr>
            <a:endParaRPr lang="en-US" sz="14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i="0" kern="1200" dirty="0">
                <a:solidFill>
                  <a:schemeClr val="tx1"/>
                </a:solidFill>
                <a:effectLst/>
                <a:latin typeface="+mn-lt"/>
                <a:ea typeface="+mn-ea"/>
                <a:cs typeface="+mn-cs"/>
              </a:rPr>
              <a:t>For MS1-based quantification, like LFQ/SILAC, these methods are great. They can pull quantitative data out of peptides without requiring that they be fragmented in a separate scan.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i="0" kern="1200" dirty="0">
                <a:solidFill>
                  <a:schemeClr val="tx1"/>
                </a:solidFill>
                <a:effectLst/>
                <a:latin typeface="+mn-lt"/>
                <a:ea typeface="+mn-ea"/>
                <a:cs typeface="+mn-cs"/>
              </a:rPr>
              <a:t>However, these methods only look at MS1-level characteristics like m/z and RT – for these future experiments they don’t factor in a fragment spectra if it was collected. </a:t>
            </a:r>
            <a:r>
              <a:rPr lang="en-US" sz="1400" i="0" kern="1200" dirty="0">
                <a:solidFill>
                  <a:schemeClr val="tx1"/>
                </a:solidFill>
                <a:effectLst/>
                <a:latin typeface="+mn-lt"/>
                <a:ea typeface="+mn-ea"/>
                <a:cs typeface="+mn-cs"/>
                <a:sym typeface="Wingdings" pitchFamily="2" charset="2"/>
              </a:rPr>
              <a:t> leaving data on the table</a:t>
            </a:r>
            <a:endParaRPr lang="en-US" sz="1400" i="0" dirty="0"/>
          </a:p>
        </p:txBody>
      </p:sp>
      <p:sp>
        <p:nvSpPr>
          <p:cNvPr id="4" name="Slide Number Placeholder 3"/>
          <p:cNvSpPr>
            <a:spLocks noGrp="1"/>
          </p:cNvSpPr>
          <p:nvPr>
            <p:ph type="sldNum" sz="quarter" idx="5"/>
          </p:nvPr>
        </p:nvSpPr>
        <p:spPr/>
        <p:txBody>
          <a:bodyPr/>
          <a:lstStyle/>
          <a:p>
            <a:fld id="{9C55523D-BB07-F243-A157-2E113BC236B6}" type="slidenum">
              <a:rPr lang="en-US" smtClean="0"/>
              <a:t>10</a:t>
            </a:fld>
            <a:endParaRPr lang="en-US"/>
          </a:p>
        </p:txBody>
      </p:sp>
    </p:spTree>
    <p:extLst>
      <p:ext uri="{BB962C8B-B14F-4D97-AF65-F5344CB8AC3E}">
        <p14:creationId xmlns:p14="http://schemas.microsoft.com/office/powerpoint/2010/main" val="3612524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group of methods that incorporate RT are what I’m going to call classifiers.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simplest version of this is a filter based on the agreement of observed retention time and predicted retention time. This assumes that all observations that fall outside of the bounds are false positives to be discarded</a:t>
            </a:r>
          </a:p>
          <a:p>
            <a:endParaRPr lang="en-US" dirty="0"/>
          </a:p>
          <a:p>
            <a:r>
              <a:rPr lang="en-US" dirty="0"/>
              <a:t>Rely on being able to predict this retention time for a peptide given its sequence – a problem I will describe later. For now assume that we can predict this reasonably accurately</a:t>
            </a:r>
          </a:p>
          <a:p>
            <a:r>
              <a:rPr lang="en-US" dirty="0"/>
              <a:t>The simplest version of this is a filter based on the agreement of observed retention time and predicted retention time. This assumes that all observations that fall outside of the bounds are false positives to be discarded</a:t>
            </a:r>
          </a:p>
        </p:txBody>
      </p:sp>
      <p:sp>
        <p:nvSpPr>
          <p:cNvPr id="4" name="Slide Number Placeholder 3"/>
          <p:cNvSpPr>
            <a:spLocks noGrp="1"/>
          </p:cNvSpPr>
          <p:nvPr>
            <p:ph type="sldNum" sz="quarter" idx="5"/>
          </p:nvPr>
        </p:nvSpPr>
        <p:spPr/>
        <p:txBody>
          <a:bodyPr/>
          <a:lstStyle/>
          <a:p>
            <a:fld id="{9C55523D-BB07-F243-A157-2E113BC236B6}" type="slidenum">
              <a:rPr lang="en-US" smtClean="0"/>
              <a:t>11</a:t>
            </a:fld>
            <a:endParaRPr lang="en-US"/>
          </a:p>
        </p:txBody>
      </p:sp>
    </p:spTree>
    <p:extLst>
      <p:ext uri="{BB962C8B-B14F-4D97-AF65-F5344CB8AC3E}">
        <p14:creationId xmlns:p14="http://schemas.microsoft.com/office/powerpoint/2010/main" val="486175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Desired method:</a:t>
            </a:r>
          </a:p>
          <a:p>
            <a:pPr rtl="0" fontAlgn="ctr"/>
            <a:r>
              <a:rPr lang="en-US" sz="1200" kern="1200" dirty="0">
                <a:solidFill>
                  <a:schemeClr val="tx1"/>
                </a:solidFill>
                <a:effectLst/>
                <a:latin typeface="+mn-lt"/>
                <a:ea typeface="+mn-ea"/>
                <a:cs typeface="+mn-cs"/>
              </a:rPr>
              <a:t>- The first group of methods only used the information about the precursor (m/z, RT, intensity) but don't take into account the spectrum. The spectrum might not be enough information alone to determine the experiment, but its still useful. For TMT especially, we NEED this MS2 spectra</a:t>
            </a:r>
          </a:p>
          <a:p>
            <a:pPr marL="171450" marR="0" lvl="0" indent="-171450" algn="l" defTabSz="914400" rtl="0" eaLnBrk="1" fontAlgn="ctr"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We want to avoid arbitrary thresholds. Instead of infinitely incorrect/correct, want a nuanced confidence estimate. </a:t>
            </a:r>
            <a:r>
              <a:rPr lang="en-US" sz="1200" dirty="0"/>
              <a:t>Keep ourselves in probability-land to avoid tuning heuristic functions</a:t>
            </a:r>
            <a:endParaRPr lang="en-US" sz="1200" kern="1200" dirty="0">
              <a:solidFill>
                <a:schemeClr val="tx1"/>
              </a:solidFill>
              <a:effectLst/>
              <a:latin typeface="+mn-lt"/>
              <a:ea typeface="+mn-ea"/>
              <a:cs typeface="+mn-cs"/>
            </a:endParaRPr>
          </a:p>
          <a:p>
            <a:pPr marL="171450" indent="-171450" rtl="0" fontAlgn="ctr">
              <a:buFontTx/>
              <a:buChar char="-"/>
            </a:pPr>
            <a:r>
              <a:rPr lang="en-US" sz="1200" kern="1200" dirty="0">
                <a:solidFill>
                  <a:schemeClr val="tx1"/>
                </a:solidFill>
                <a:effectLst/>
                <a:latin typeface="+mn-lt"/>
                <a:ea typeface="+mn-ea"/>
                <a:cs typeface="+mn-cs"/>
              </a:rPr>
              <a:t>Want it to be generalizable to other pieces of evidence (drift times – shout-out to Bruker </a:t>
            </a:r>
            <a:r>
              <a:rPr lang="en-US" sz="1200" kern="1200" dirty="0" err="1">
                <a:solidFill>
                  <a:schemeClr val="tx1"/>
                </a:solidFill>
                <a:effectLst/>
                <a:latin typeface="+mn-lt"/>
                <a:ea typeface="+mn-ea"/>
                <a:cs typeface="+mn-cs"/>
              </a:rPr>
              <a:t>timsTOF</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9C55523D-BB07-F243-A157-2E113BC236B6}" type="slidenum">
              <a:rPr lang="en-US" smtClean="0"/>
              <a:t>12</a:t>
            </a:fld>
            <a:endParaRPr lang="en-US"/>
          </a:p>
        </p:txBody>
      </p:sp>
    </p:spTree>
    <p:extLst>
      <p:ext uri="{BB962C8B-B14F-4D97-AF65-F5344CB8AC3E}">
        <p14:creationId xmlns:p14="http://schemas.microsoft.com/office/powerpoint/2010/main" val="1096798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So the method that fits all of this criteria is surprisingly simple - its using Bayes' Theorem. It's essentially a rigorous way to incorporate additional evidence to a hypothesis based on a likelihood function.</a:t>
            </a:r>
          </a:p>
          <a:p>
            <a:pPr lvl="1" rtl="0" fontAlgn="ctr"/>
            <a:r>
              <a:rPr lang="en-US" sz="1200" kern="1200" dirty="0">
                <a:solidFill>
                  <a:schemeClr val="tx1"/>
                </a:solidFill>
                <a:effectLst/>
                <a:latin typeface="+mn-lt"/>
                <a:ea typeface="+mn-ea"/>
                <a:cs typeface="+mn-cs"/>
              </a:rPr>
              <a:t>Use prior probability P(ID) and likelihood function (...)</a:t>
            </a:r>
            <a:endParaRPr lang="en-US" dirty="0"/>
          </a:p>
          <a:p>
            <a:endParaRPr lang="en-US" dirty="0"/>
          </a:p>
          <a:p>
            <a:r>
              <a:rPr lang="en-US" dirty="0"/>
              <a:t>Bayes’ Theorem gives us an extremely </a:t>
            </a:r>
            <a:r>
              <a:rPr lang="en-US" dirty="0" err="1"/>
              <a:t>straightfowards</a:t>
            </a:r>
            <a:r>
              <a:rPr lang="en-US" dirty="0"/>
              <a:t> framework to incorporate additional evidence into our existing evidence (the strength of the spectra to that of the theoretical peptide). </a:t>
            </a:r>
          </a:p>
        </p:txBody>
      </p:sp>
      <p:sp>
        <p:nvSpPr>
          <p:cNvPr id="4" name="Slide Number Placeholder 3"/>
          <p:cNvSpPr>
            <a:spLocks noGrp="1"/>
          </p:cNvSpPr>
          <p:nvPr>
            <p:ph type="sldNum" sz="quarter" idx="5"/>
          </p:nvPr>
        </p:nvSpPr>
        <p:spPr/>
        <p:txBody>
          <a:bodyPr/>
          <a:lstStyle/>
          <a:p>
            <a:fld id="{9C55523D-BB07-F243-A157-2E113BC236B6}" type="slidenum">
              <a:rPr lang="en-US" smtClean="0"/>
              <a:t>13</a:t>
            </a:fld>
            <a:endParaRPr lang="en-US"/>
          </a:p>
        </p:txBody>
      </p:sp>
    </p:spTree>
    <p:extLst>
      <p:ext uri="{BB962C8B-B14F-4D97-AF65-F5344CB8AC3E}">
        <p14:creationId xmlns:p14="http://schemas.microsoft.com/office/powerpoint/2010/main" val="3612767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framework is very easily generalizable to additional pieces of evidence. Just by adding terms we can incorporate information from drift cells (FAIMS), and MS1 intensity that match-between-runs methods have managed to incorporate.</a:t>
            </a:r>
          </a:p>
          <a:p>
            <a:r>
              <a:rPr lang="en-US" dirty="0"/>
              <a:t>In DART-ID we only use RT, but here I’m just noting that extending our method using Bayes’ Theorem with more features is very simple.</a:t>
            </a:r>
          </a:p>
        </p:txBody>
      </p:sp>
      <p:sp>
        <p:nvSpPr>
          <p:cNvPr id="4" name="Slide Number Placeholder 3"/>
          <p:cNvSpPr>
            <a:spLocks noGrp="1"/>
          </p:cNvSpPr>
          <p:nvPr>
            <p:ph type="sldNum" sz="quarter" idx="5"/>
          </p:nvPr>
        </p:nvSpPr>
        <p:spPr/>
        <p:txBody>
          <a:bodyPr/>
          <a:lstStyle/>
          <a:p>
            <a:fld id="{9C55523D-BB07-F243-A157-2E113BC236B6}" type="slidenum">
              <a:rPr lang="en-US" smtClean="0"/>
              <a:t>14</a:t>
            </a:fld>
            <a:endParaRPr lang="en-US"/>
          </a:p>
        </p:txBody>
      </p:sp>
    </p:spTree>
    <p:extLst>
      <p:ext uri="{BB962C8B-B14F-4D97-AF65-F5344CB8AC3E}">
        <p14:creationId xmlns:p14="http://schemas.microsoft.com/office/powerpoint/2010/main" val="168301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graphical explanation of what we’re doing with Bayes’ Theorem. If we can get an accurate prediction of retention times (which is something I’ll go into in just a second), then we can use that information to better classify our identifications as true or false positives.</a:t>
            </a:r>
          </a:p>
          <a:p>
            <a:endParaRPr lang="en-US" dirty="0"/>
          </a:p>
          <a:p>
            <a:r>
              <a:rPr lang="en-US" dirty="0"/>
              <a:t>Blue = probability of RT given that the peptide sequence assignment is correct</a:t>
            </a:r>
          </a:p>
          <a:p>
            <a:r>
              <a:rPr lang="en-US" dirty="0"/>
              <a:t>Red = probability of RT given that the peptide sequence assignment is incorrect – i.e., that it belongs to any other sequence</a:t>
            </a:r>
          </a:p>
          <a:p>
            <a:endParaRPr lang="en-US" dirty="0"/>
          </a:p>
          <a:p>
            <a:r>
              <a:rPr lang="en-US" dirty="0"/>
              <a:t>PSM1, PSM2 examples...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very intuitive framework is exactly what is being rigorously expressed in DART-ID</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 is clear from that picture is that we need to have accurate estimates for the RT. Why? Because the more accurate, we more informative the likelihood is. i.e., the more different the correct distribution is from the null distribution. Red/blue distributions are much more similar on the top than on the bottom. We want as accurate estimates as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C55523D-BB07-F243-A157-2E113BC236B6}" type="slidenum">
              <a:rPr lang="en-US" smtClean="0"/>
              <a:t>15</a:t>
            </a:fld>
            <a:endParaRPr lang="en-US"/>
          </a:p>
        </p:txBody>
      </p:sp>
    </p:spTree>
    <p:extLst>
      <p:ext uri="{BB962C8B-B14F-4D97-AF65-F5344CB8AC3E}">
        <p14:creationId xmlns:p14="http://schemas.microsoft.com/office/powerpoint/2010/main" val="2922855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one part of our method DART-ID is to use Bayes’ Theorem as the base for incorporating the retention time evidence. I just showed that the this method shows the potential to improve proportional to how accurate we can infer peptide retention times. This second part of the method is how we were able to reduce our alignment error down from 15 seconds in conventional methods to about 3 seconds with DART-ID.</a:t>
            </a:r>
          </a:p>
        </p:txBody>
      </p:sp>
      <p:sp>
        <p:nvSpPr>
          <p:cNvPr id="4" name="Slide Number Placeholder 3"/>
          <p:cNvSpPr>
            <a:spLocks noGrp="1"/>
          </p:cNvSpPr>
          <p:nvPr>
            <p:ph type="sldNum" sz="quarter" idx="5"/>
          </p:nvPr>
        </p:nvSpPr>
        <p:spPr/>
        <p:txBody>
          <a:bodyPr/>
          <a:lstStyle/>
          <a:p>
            <a:fld id="{9C55523D-BB07-F243-A157-2E113BC236B6}" type="slidenum">
              <a:rPr lang="en-US" smtClean="0"/>
              <a:t>16</a:t>
            </a:fld>
            <a:endParaRPr lang="en-US"/>
          </a:p>
        </p:txBody>
      </p:sp>
    </p:spTree>
    <p:extLst>
      <p:ext uri="{BB962C8B-B14F-4D97-AF65-F5344CB8AC3E}">
        <p14:creationId xmlns:p14="http://schemas.microsoft.com/office/powerpoint/2010/main" val="780777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the most accurate way to predict peptide RTs is through RT alignments. </a:t>
            </a:r>
          </a:p>
          <a:p>
            <a:endParaRPr lang="en-US" dirty="0"/>
          </a:p>
          <a:p>
            <a:r>
              <a:rPr lang="en-US" dirty="0"/>
              <a:t>The basic intuition is that we can relate the retention times of two experiments with a function. </a:t>
            </a:r>
          </a:p>
          <a:p>
            <a:r>
              <a:rPr lang="en-US" dirty="0"/>
              <a:t>We can then predict the retention time of this peptide in Run B by mapping its measured retention time in Run A onto this functional relationship.</a:t>
            </a:r>
          </a:p>
          <a:p>
            <a:r>
              <a:rPr lang="en-US" dirty="0"/>
              <a:t>In this case the functional relationship is just a single slope linear model – but over the past 2 decades there has been a lot of added complexity</a:t>
            </a:r>
          </a:p>
        </p:txBody>
      </p:sp>
      <p:sp>
        <p:nvSpPr>
          <p:cNvPr id="4" name="Slide Number Placeholder 3"/>
          <p:cNvSpPr>
            <a:spLocks noGrp="1"/>
          </p:cNvSpPr>
          <p:nvPr>
            <p:ph type="sldNum" sz="quarter" idx="5"/>
          </p:nvPr>
        </p:nvSpPr>
        <p:spPr/>
        <p:txBody>
          <a:bodyPr/>
          <a:lstStyle/>
          <a:p>
            <a:fld id="{9C55523D-BB07-F243-A157-2E113BC236B6}" type="slidenum">
              <a:rPr lang="en-US" smtClean="0"/>
              <a:t>17</a:t>
            </a:fld>
            <a:endParaRPr lang="en-US"/>
          </a:p>
        </p:txBody>
      </p:sp>
    </p:spTree>
    <p:extLst>
      <p:ext uri="{BB962C8B-B14F-4D97-AF65-F5344CB8AC3E}">
        <p14:creationId xmlns:p14="http://schemas.microsoft.com/office/powerpoint/2010/main" val="3584650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alignment extended to 4 experiments – Our reference, A, and three others, B,C,D. </a:t>
            </a:r>
          </a:p>
          <a:p>
            <a:endParaRPr lang="en-US" dirty="0"/>
          </a:p>
          <a:p>
            <a:r>
              <a:rPr lang="en-US" dirty="0"/>
              <a:t>But what if we choose B as the reference? Or C? Our alignments and subsequent retention time predictions will change.</a:t>
            </a:r>
          </a:p>
        </p:txBody>
      </p:sp>
      <p:sp>
        <p:nvSpPr>
          <p:cNvPr id="4" name="Slide Number Placeholder 3"/>
          <p:cNvSpPr>
            <a:spLocks noGrp="1"/>
          </p:cNvSpPr>
          <p:nvPr>
            <p:ph type="sldNum" sz="quarter" idx="5"/>
          </p:nvPr>
        </p:nvSpPr>
        <p:spPr/>
        <p:txBody>
          <a:bodyPr/>
          <a:lstStyle/>
          <a:p>
            <a:fld id="{9C55523D-BB07-F243-A157-2E113BC236B6}" type="slidenum">
              <a:rPr lang="en-US" smtClean="0"/>
              <a:t>18</a:t>
            </a:fld>
            <a:endParaRPr lang="en-US"/>
          </a:p>
        </p:txBody>
      </p:sp>
    </p:spTree>
    <p:extLst>
      <p:ext uri="{BB962C8B-B14F-4D97-AF65-F5344CB8AC3E}">
        <p14:creationId xmlns:p14="http://schemas.microsoft.com/office/powerpoint/2010/main" val="2354523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Say we have 100 experiments – we have to choose one experiment to align against – to “anchor 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Which one do we choose? The choice will have a quantitative difference on our alignment and predicted RTs.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a consequence of partial least squares. If you ignore errors in the independent variable you will underestimate the slope.</a:t>
            </a:r>
            <a:endParaRPr lang="en-US" dirty="0"/>
          </a:p>
          <a:p>
            <a:endParaRPr lang="en-US" dirty="0"/>
          </a:p>
          <a:p>
            <a:r>
              <a:rPr lang="en-US" dirty="0"/>
              <a:t>(only say to answer a question) The solution to this problem is to use total-least-squares instead of partial. One potential method to do this that we haven’t explored in depth is PCA/SVD to solve total least squares. We instead opted for a model-based generalization of this...</a:t>
            </a:r>
          </a:p>
        </p:txBody>
      </p:sp>
      <p:sp>
        <p:nvSpPr>
          <p:cNvPr id="4" name="Slide Number Placeholder 3"/>
          <p:cNvSpPr>
            <a:spLocks noGrp="1"/>
          </p:cNvSpPr>
          <p:nvPr>
            <p:ph type="sldNum" sz="quarter" idx="5"/>
          </p:nvPr>
        </p:nvSpPr>
        <p:spPr/>
        <p:txBody>
          <a:bodyPr/>
          <a:lstStyle/>
          <a:p>
            <a:fld id="{9C55523D-BB07-F243-A157-2E113BC236B6}" type="slidenum">
              <a:rPr lang="en-US" smtClean="0"/>
              <a:t>19</a:t>
            </a:fld>
            <a:endParaRPr lang="en-US"/>
          </a:p>
        </p:txBody>
      </p:sp>
    </p:spTree>
    <p:extLst>
      <p:ext uri="{BB962C8B-B14F-4D97-AF65-F5344CB8AC3E}">
        <p14:creationId xmlns:p14="http://schemas.microsoft.com/office/powerpoint/2010/main" val="2211468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Whats</a:t>
            </a:r>
            <a:r>
              <a:rPr lang="en-US" dirty="0"/>
              <a:t> the goal of single cell proteomics?</a:t>
            </a:r>
          </a:p>
          <a:p>
            <a:pPr marL="171450" indent="-171450">
              <a:buFont typeface="Arial" panose="020B0604020202020204" pitchFamily="34" charset="0"/>
              <a:buChar char="•"/>
            </a:pPr>
            <a:r>
              <a:rPr lang="en-US" dirty="0"/>
              <a:t>PCA separation of two cell types – you’ll commonly see this in a lot of publications</a:t>
            </a:r>
          </a:p>
          <a:p>
            <a:pPr marL="171450" indent="-171450">
              <a:buFont typeface="Arial" panose="020B0604020202020204" pitchFamily="34" charset="0"/>
              <a:buChar char="•"/>
            </a:pPr>
            <a:r>
              <a:rPr lang="en-US" dirty="0"/>
              <a:t>Is it useful? We can achieve it with just one protein</a:t>
            </a:r>
          </a:p>
          <a:p>
            <a:pPr marL="171450" indent="-171450">
              <a:buFont typeface="Arial" panose="020B0604020202020204" pitchFamily="34" charset="0"/>
              <a:buChar char="•"/>
            </a:pPr>
            <a:r>
              <a:rPr lang="en-US" dirty="0"/>
              <a:t>We want to interrogate pathways, we want to capture a representative picture of the cell state</a:t>
            </a:r>
          </a:p>
          <a:p>
            <a:pPr marL="171450" indent="-171450">
              <a:buFont typeface="Arial" panose="020B0604020202020204" pitchFamily="34" charset="0"/>
              <a:buChar char="•"/>
            </a:pPr>
            <a:r>
              <a:rPr lang="en-US" dirty="0"/>
              <a:t>To do this, we need to analyze a large and diverse set of proteins – a difficult problem especially for single cell proteomics</a:t>
            </a:r>
          </a:p>
        </p:txBody>
      </p:sp>
      <p:sp>
        <p:nvSpPr>
          <p:cNvPr id="4" name="Slide Number Placeholder 3"/>
          <p:cNvSpPr>
            <a:spLocks noGrp="1"/>
          </p:cNvSpPr>
          <p:nvPr>
            <p:ph type="sldNum" sz="quarter" idx="5"/>
          </p:nvPr>
        </p:nvSpPr>
        <p:spPr/>
        <p:txBody>
          <a:bodyPr/>
          <a:lstStyle/>
          <a:p>
            <a:fld id="{9C55523D-BB07-F243-A157-2E113BC236B6}" type="slidenum">
              <a:rPr lang="en-US" smtClean="0"/>
              <a:t>2</a:t>
            </a:fld>
            <a:endParaRPr lang="en-US"/>
          </a:p>
        </p:txBody>
      </p:sp>
    </p:spTree>
    <p:extLst>
      <p:ext uri="{BB962C8B-B14F-4D97-AF65-F5344CB8AC3E}">
        <p14:creationId xmlns:p14="http://schemas.microsoft.com/office/powerpoint/2010/main" val="941691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Came up with a model where the reference RT is a latent variable (a variable whose value we don't know to begin with). With that latent variable we can make a model to the observed RTs and fit this model with ONE global fit to infer the latent reference RTs.</a:t>
            </a:r>
          </a:p>
          <a:p>
            <a:r>
              <a:rPr lang="en-US" dirty="0"/>
              <a:t>Bonus: very robust to missing data</a:t>
            </a:r>
          </a:p>
        </p:txBody>
      </p:sp>
      <p:sp>
        <p:nvSpPr>
          <p:cNvPr id="4" name="Slide Number Placeholder 3"/>
          <p:cNvSpPr>
            <a:spLocks noGrp="1"/>
          </p:cNvSpPr>
          <p:nvPr>
            <p:ph type="sldNum" sz="quarter" idx="5"/>
          </p:nvPr>
        </p:nvSpPr>
        <p:spPr/>
        <p:txBody>
          <a:bodyPr/>
          <a:lstStyle/>
          <a:p>
            <a:fld id="{9C55523D-BB07-F243-A157-2E113BC236B6}" type="slidenum">
              <a:rPr lang="en-US" smtClean="0"/>
              <a:t>20</a:t>
            </a:fld>
            <a:endParaRPr lang="en-US"/>
          </a:p>
        </p:txBody>
      </p:sp>
    </p:spTree>
    <p:extLst>
      <p:ext uri="{BB962C8B-B14F-4D97-AF65-F5344CB8AC3E}">
        <p14:creationId xmlns:p14="http://schemas.microsoft.com/office/powerpoint/2010/main" val="3671662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Does it work? We wanted to compare the error of applying this procedure to hundreds of LC-MS/MS runs. These are runs of SCOPE standards on 60 min gradients. </a:t>
            </a:r>
          </a:p>
          <a:p>
            <a:r>
              <a:rPr lang="en-US" sz="1200" kern="1200" dirty="0">
                <a:solidFill>
                  <a:schemeClr val="tx1"/>
                </a:solidFill>
                <a:effectLst/>
                <a:latin typeface="+mn-lt"/>
                <a:ea typeface="+mn-ea"/>
                <a:cs typeface="+mn-cs"/>
              </a:rPr>
              <a:t>We compared it against </a:t>
            </a:r>
            <a:r>
              <a:rPr lang="en-US" sz="1200" kern="1200" dirty="0" err="1">
                <a:solidFill>
                  <a:schemeClr val="tx1"/>
                </a:solidFill>
                <a:effectLst/>
                <a:latin typeface="+mn-lt"/>
                <a:ea typeface="+mn-ea"/>
                <a:cs typeface="+mn-cs"/>
              </a:rPr>
              <a:t>iRT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MaxQuant’s</a:t>
            </a:r>
            <a:r>
              <a:rPr lang="en-US" sz="1200" kern="1200" dirty="0">
                <a:solidFill>
                  <a:schemeClr val="tx1"/>
                </a:solidFill>
                <a:effectLst/>
                <a:latin typeface="+mn-lt"/>
                <a:ea typeface="+mn-ea"/>
                <a:cs typeface="+mn-cs"/>
              </a:rPr>
              <a:t> alignment used for match-between-runs -- both good alignment methods for what their methods aim to do.</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methods achieve fairly good alignment. Looking more closely, what are the errors, between the observed and aligned RTs? Even the very best methods, MQ and </a:t>
            </a:r>
            <a:r>
              <a:rPr lang="en-US" sz="1200" kern="1200" dirty="0" err="1">
                <a:solidFill>
                  <a:schemeClr val="tx1"/>
                </a:solidFill>
                <a:effectLst/>
                <a:latin typeface="+mn-lt"/>
                <a:ea typeface="+mn-ea"/>
                <a:cs typeface="+mn-cs"/>
              </a:rPr>
              <a:t>iRT</a:t>
            </a:r>
            <a:r>
              <a:rPr lang="en-US" sz="1200" kern="1200" dirty="0">
                <a:solidFill>
                  <a:schemeClr val="tx1"/>
                </a:solidFill>
                <a:effectLst/>
                <a:latin typeface="+mn-lt"/>
                <a:ea typeface="+mn-ea"/>
                <a:cs typeface="+mn-cs"/>
              </a:rPr>
              <a:t>, tend to have higher errors as compared to DART-ID. Median residual error for DART is only 3 seconds.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C55523D-BB07-F243-A157-2E113BC236B6}" type="slidenum">
              <a:rPr lang="en-US" smtClean="0"/>
              <a:t>21</a:t>
            </a:fld>
            <a:endParaRPr lang="en-US"/>
          </a:p>
        </p:txBody>
      </p:sp>
    </p:spTree>
    <p:extLst>
      <p:ext uri="{BB962C8B-B14F-4D97-AF65-F5344CB8AC3E}">
        <p14:creationId xmlns:p14="http://schemas.microsoft.com/office/powerpoint/2010/main" val="1433978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Why does it matter to have accurate RTs? I already mentioned that the information in the peptide is proportional to this accuracy. One benefit is to see how much this added accuracy benefits the classification. Remember that the classification is binary: correct/incorrect. Ideally we have a fully bimodal distribution - either its correct or incorrect (either have very low or very high confidences)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(show left figure)</a:t>
            </a:r>
          </a:p>
          <a:p>
            <a:r>
              <a:rPr lang="en-US" sz="1200" kern="1200" dirty="0">
                <a:solidFill>
                  <a:schemeClr val="tx1"/>
                </a:solidFill>
                <a:effectLst/>
                <a:latin typeface="+mn-lt"/>
                <a:ea typeface="+mn-ea"/>
                <a:cs typeface="+mn-cs"/>
              </a:rPr>
              <a:t>On the top, we have the distribution of error probabilities from Spectra alone, as given to us by the </a:t>
            </a:r>
            <a:r>
              <a:rPr lang="en-US" sz="1200" kern="1200" dirty="0" err="1">
                <a:solidFill>
                  <a:schemeClr val="tx1"/>
                </a:solidFill>
                <a:effectLst/>
                <a:latin typeface="+mn-lt"/>
                <a:ea typeface="+mn-ea"/>
                <a:cs typeface="+mn-cs"/>
              </a:rPr>
              <a:t>MaxQuant</a:t>
            </a:r>
            <a:r>
              <a:rPr lang="en-US" sz="1200" kern="1200" dirty="0">
                <a:solidFill>
                  <a:schemeClr val="tx1"/>
                </a:solidFill>
                <a:effectLst/>
                <a:latin typeface="+mn-lt"/>
                <a:ea typeface="+mn-ea"/>
                <a:cs typeface="+mn-cs"/>
              </a:rPr>
              <a:t> search engine. – </a:t>
            </a:r>
            <a:r>
              <a:rPr lang="en-US" sz="1200" kern="1200" dirty="0" err="1">
                <a:solidFill>
                  <a:schemeClr val="tx1"/>
                </a:solidFill>
                <a:effectLst/>
                <a:latin typeface="+mn-lt"/>
                <a:ea typeface="+mn-ea"/>
                <a:cs typeface="+mn-cs"/>
              </a:rPr>
              <a:t>theres</a:t>
            </a:r>
            <a:r>
              <a:rPr lang="en-US" sz="1200" kern="1200" dirty="0">
                <a:solidFill>
                  <a:schemeClr val="tx1"/>
                </a:solidFill>
                <a:effectLst/>
                <a:latin typeface="+mn-lt"/>
                <a:ea typeface="+mn-ea"/>
                <a:cs typeface="+mn-cs"/>
              </a:rPr>
              <a:t> a lot of uncertainty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rest of the rows are RT prediction methods, sorted descending by prediction accuracy, with DART at the bottom. </a:t>
            </a:r>
          </a:p>
          <a:p>
            <a:r>
              <a:rPr lang="en-US" sz="1200" kern="1200" dirty="0">
                <a:solidFill>
                  <a:schemeClr val="tx1"/>
                </a:solidFill>
                <a:effectLst/>
                <a:latin typeface="+mn-lt"/>
                <a:ea typeface="+mn-ea"/>
                <a:cs typeface="+mn-cs"/>
              </a:rPr>
              <a:t>Here the updated confidence estimates use the RT estimates from the respective method, plugged into our Bayes’ Theorem method, which is run on top of the error probabilities in the Spectra distribution.</a:t>
            </a:r>
          </a:p>
          <a:p>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The distribution from DART is the most bimodal one. It has the most statistical power to increase the confidence in the correct PSMs while downgrading the incorrect ones.</a:t>
            </a:r>
          </a:p>
          <a:p>
            <a:pPr rtl="0" fontAlgn="ctr"/>
            <a:r>
              <a:rPr lang="en-US" sz="1200" kern="1200" dirty="0">
                <a:solidFill>
                  <a:schemeClr val="tx1"/>
                </a:solidFill>
                <a:effectLst/>
                <a:latin typeface="+mn-lt"/>
                <a:ea typeface="+mn-ea"/>
                <a:cs typeface="+mn-cs"/>
              </a:rPr>
              <a:t>Classification power (proportional sign) RT accuracy</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C55523D-BB07-F243-A157-2E113BC236B6}" type="slidenum">
              <a:rPr lang="en-US" smtClean="0"/>
              <a:t>22</a:t>
            </a:fld>
            <a:endParaRPr lang="en-US"/>
          </a:p>
        </p:txBody>
      </p:sp>
    </p:spTree>
    <p:extLst>
      <p:ext uri="{BB962C8B-B14F-4D97-AF65-F5344CB8AC3E}">
        <p14:creationId xmlns:p14="http://schemas.microsoft.com/office/powerpoint/2010/main" val="1476091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how does it look when we apply DART on our SCOPE data?</a:t>
            </a:r>
          </a:p>
        </p:txBody>
      </p:sp>
      <p:sp>
        <p:nvSpPr>
          <p:cNvPr id="4" name="Slide Number Placeholder 3"/>
          <p:cNvSpPr>
            <a:spLocks noGrp="1"/>
          </p:cNvSpPr>
          <p:nvPr>
            <p:ph type="sldNum" sz="quarter" idx="5"/>
          </p:nvPr>
        </p:nvSpPr>
        <p:spPr/>
        <p:txBody>
          <a:bodyPr/>
          <a:lstStyle/>
          <a:p>
            <a:fld id="{9C55523D-BB07-F243-A157-2E113BC236B6}" type="slidenum">
              <a:rPr lang="en-US" smtClean="0"/>
              <a:t>23</a:t>
            </a:fld>
            <a:endParaRPr lang="en-US"/>
          </a:p>
        </p:txBody>
      </p:sp>
    </p:spTree>
    <p:extLst>
      <p:ext uri="{BB962C8B-B14F-4D97-AF65-F5344CB8AC3E}">
        <p14:creationId xmlns:p14="http://schemas.microsoft.com/office/powerpoint/2010/main" val="1698680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off, we are able to get about 50% more PSMs at 1% FDR – these are identifications that would have been tossed in the garbage prior to using DART-ID.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one example of the number of confident PSMs that we can derive from spectra alone (from MQ, which we know and love). Describe axes and colors... And we see that Percolator results in about the same number of confident IDs as MQ alone. DART generally increases the # of confident PSMs</a:t>
            </a:r>
          </a:p>
          <a:p>
            <a:endParaRPr lang="en-US" dirty="0"/>
          </a:p>
        </p:txBody>
      </p:sp>
      <p:sp>
        <p:nvSpPr>
          <p:cNvPr id="4" name="Slide Number Placeholder 3"/>
          <p:cNvSpPr>
            <a:spLocks noGrp="1"/>
          </p:cNvSpPr>
          <p:nvPr>
            <p:ph type="sldNum" sz="quarter" idx="5"/>
          </p:nvPr>
        </p:nvSpPr>
        <p:spPr/>
        <p:txBody>
          <a:bodyPr/>
          <a:lstStyle/>
          <a:p>
            <a:fld id="{9C55523D-BB07-F243-A157-2E113BC236B6}" type="slidenum">
              <a:rPr lang="en-US" smtClean="0"/>
              <a:t>24</a:t>
            </a:fld>
            <a:endParaRPr lang="en-US"/>
          </a:p>
        </p:txBody>
      </p:sp>
    </p:spTree>
    <p:extLst>
      <p:ext uri="{BB962C8B-B14F-4D97-AF65-F5344CB8AC3E}">
        <p14:creationId xmlns:p14="http://schemas.microsoft.com/office/powerpoint/2010/main" val="2247111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And now we can ask: are they quantitative? But do they contain information that is useful for the analysis of proteins?</a:t>
            </a:r>
          </a:p>
          <a:p>
            <a:pPr rtl="0" fontAlgn="ctr"/>
            <a:r>
              <a:rPr lang="en-US" sz="1200" kern="1200" dirty="0">
                <a:solidFill>
                  <a:schemeClr val="tx1"/>
                </a:solidFill>
                <a:effectLst/>
                <a:latin typeface="+mn-lt"/>
                <a:ea typeface="+mn-ea"/>
                <a:cs typeface="+mn-cs"/>
              </a:rPr>
              <a:t>One way to approach this question is to ask if relative protein levels, estimated from those IDs that DART identifies, are they consistent with quantification derived from PSMs with high quality spectra?</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One measure of this consistency is CV - describe CV</a:t>
            </a:r>
          </a:p>
          <a:p>
            <a:pPr rtl="0" fontAlgn="ctr"/>
            <a:r>
              <a:rPr lang="en-US" sz="1200" kern="1200" dirty="0">
                <a:solidFill>
                  <a:schemeClr val="tx1"/>
                </a:solidFill>
                <a:effectLst/>
                <a:latin typeface="+mn-lt"/>
                <a:ea typeface="+mn-ea"/>
                <a:cs typeface="+mn-cs"/>
              </a:rPr>
              <a:t>Ideally all peptide fold-changes are the same. CV of 0 means all peptides agree with each other – 0 noise scenario</a:t>
            </a:r>
          </a:p>
          <a:p>
            <a:pPr rtl="0" fontAlgn="ctr"/>
            <a:r>
              <a:rPr lang="en-US" sz="1200" kern="1200" dirty="0">
                <a:solidFill>
                  <a:schemeClr val="tx1"/>
                </a:solidFill>
                <a:effectLst/>
                <a:latin typeface="+mn-lt"/>
                <a:ea typeface="+mn-ea"/>
                <a:cs typeface="+mn-cs"/>
              </a:rPr>
              <a:t>Large CVs, or CVs of infinity, means that there’s a lot of noise taking the measurements, or that the peptide assignments are incorrect. The fold-change is from a different peptide IRL.</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Data indicate that the CV for DART is just as small than that of Spectra alone. That means that quant derived from DART is just as reliable as from that derived from spectra alone. </a:t>
            </a:r>
          </a:p>
          <a:p>
            <a:pPr rtl="0" fontAlgn="ctr"/>
            <a:r>
              <a:rPr lang="en-US" sz="1200" kern="1200" dirty="0">
                <a:solidFill>
                  <a:schemeClr val="tx1"/>
                </a:solidFill>
                <a:effectLst/>
                <a:latin typeface="+mn-lt"/>
                <a:ea typeface="+mn-ea"/>
                <a:cs typeface="+mn-cs"/>
              </a:rPr>
              <a:t>Describe decoy database – we have no expectation that random peptides from random proteins will have the same fold-change.</a:t>
            </a:r>
          </a:p>
        </p:txBody>
      </p:sp>
      <p:sp>
        <p:nvSpPr>
          <p:cNvPr id="4" name="Slide Number Placeholder 3"/>
          <p:cNvSpPr>
            <a:spLocks noGrp="1"/>
          </p:cNvSpPr>
          <p:nvPr>
            <p:ph type="sldNum" sz="quarter" idx="5"/>
          </p:nvPr>
        </p:nvSpPr>
        <p:spPr/>
        <p:txBody>
          <a:bodyPr/>
          <a:lstStyle/>
          <a:p>
            <a:fld id="{9C55523D-BB07-F243-A157-2E113BC236B6}" type="slidenum">
              <a:rPr lang="en-US" smtClean="0"/>
              <a:t>25</a:t>
            </a:fld>
            <a:endParaRPr lang="en-US"/>
          </a:p>
        </p:txBody>
      </p:sp>
    </p:spTree>
    <p:extLst>
      <p:ext uri="{BB962C8B-B14F-4D97-AF65-F5344CB8AC3E}">
        <p14:creationId xmlns:p14="http://schemas.microsoft.com/office/powerpoint/2010/main" val="4179031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 only can we use that benchmark. We can take ONLY the boosted PSMs - PSMs that we would have thrown away, and we can use it to correctly identify the cell type used in our analyses.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PCA, where top is with only confident PSMs and bottom is with only DART PSMs – a subset of data that we pulled out of the trash bin, because these observations had consistent retention times.</a:t>
            </a:r>
          </a:p>
          <a:p>
            <a:endParaRPr lang="en-US" dirty="0"/>
          </a:p>
        </p:txBody>
      </p:sp>
      <p:sp>
        <p:nvSpPr>
          <p:cNvPr id="4" name="Slide Number Placeholder 3"/>
          <p:cNvSpPr>
            <a:spLocks noGrp="1"/>
          </p:cNvSpPr>
          <p:nvPr>
            <p:ph type="sldNum" sz="quarter" idx="5"/>
          </p:nvPr>
        </p:nvSpPr>
        <p:spPr/>
        <p:txBody>
          <a:bodyPr/>
          <a:lstStyle/>
          <a:p>
            <a:fld id="{9C55523D-BB07-F243-A157-2E113BC236B6}" type="slidenum">
              <a:rPr lang="en-US" smtClean="0"/>
              <a:t>26</a:t>
            </a:fld>
            <a:endParaRPr lang="en-US"/>
          </a:p>
        </p:txBody>
      </p:sp>
    </p:spTree>
    <p:extLst>
      <p:ext uri="{BB962C8B-B14F-4D97-AF65-F5344CB8AC3E}">
        <p14:creationId xmlns:p14="http://schemas.microsoft.com/office/powerpoint/2010/main" val="2261659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 average, when we apply DART to SCOPE (and also with bulk sets) we can increase proteome coverage by 50%.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can be applied to pre-existing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EXPLAIN THE AXES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Mention that reviewers had us do this. Thanks reviewers!</a:t>
            </a:r>
          </a:p>
        </p:txBody>
      </p:sp>
      <p:sp>
        <p:nvSpPr>
          <p:cNvPr id="4" name="Slide Number Placeholder 3"/>
          <p:cNvSpPr>
            <a:spLocks noGrp="1"/>
          </p:cNvSpPr>
          <p:nvPr>
            <p:ph type="sldNum" sz="quarter" idx="5"/>
          </p:nvPr>
        </p:nvSpPr>
        <p:spPr/>
        <p:txBody>
          <a:bodyPr/>
          <a:lstStyle/>
          <a:p>
            <a:fld id="{9C55523D-BB07-F243-A157-2E113BC236B6}" type="slidenum">
              <a:rPr lang="en-US" smtClean="0"/>
              <a:t>27</a:t>
            </a:fld>
            <a:endParaRPr lang="en-US"/>
          </a:p>
        </p:txBody>
      </p:sp>
    </p:spTree>
    <p:extLst>
      <p:ext uri="{BB962C8B-B14F-4D97-AF65-F5344CB8AC3E}">
        <p14:creationId xmlns:p14="http://schemas.microsoft.com/office/powerpoint/2010/main" val="2634825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what is DART-ID? For experiments with MS2-based quantification (TMT), we can increase quantitative proteome coverage by up to 50%. </a:t>
            </a:r>
          </a:p>
          <a:p>
            <a:r>
              <a:rPr lang="en-US" dirty="0"/>
              <a:t>And this is purely a computational method – if you have consistent liquid chromatography, you can add this on without re-running data or making any experimental considerations.</a:t>
            </a:r>
          </a:p>
        </p:txBody>
      </p:sp>
      <p:sp>
        <p:nvSpPr>
          <p:cNvPr id="4" name="Slide Number Placeholder 3"/>
          <p:cNvSpPr>
            <a:spLocks noGrp="1"/>
          </p:cNvSpPr>
          <p:nvPr>
            <p:ph type="sldNum" sz="quarter" idx="5"/>
          </p:nvPr>
        </p:nvSpPr>
        <p:spPr/>
        <p:txBody>
          <a:bodyPr/>
          <a:lstStyle/>
          <a:p>
            <a:fld id="{9C55523D-BB07-F243-A157-2E113BC236B6}" type="slidenum">
              <a:rPr lang="en-US" smtClean="0"/>
              <a:t>28</a:t>
            </a:fld>
            <a:endParaRPr lang="en-US"/>
          </a:p>
        </p:txBody>
      </p:sp>
    </p:spTree>
    <p:extLst>
      <p:ext uri="{BB962C8B-B14F-4D97-AF65-F5344CB8AC3E}">
        <p14:creationId xmlns:p14="http://schemas.microsoft.com/office/powerpoint/2010/main" val="1142147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non-exhaustive list of some potential improvements that we could add onto this project</a:t>
            </a:r>
          </a:p>
          <a:p>
            <a:pPr marL="171450" indent="-171450">
              <a:buFontTx/>
              <a:buChar char="-"/>
            </a:pPr>
            <a:r>
              <a:rPr lang="en-US" dirty="0"/>
              <a:t>Bayes’ theorem is extendable – can easily tack on drift time and MS1 intensity as features</a:t>
            </a:r>
          </a:p>
          <a:p>
            <a:pPr marL="171450" indent="-171450">
              <a:buFontTx/>
              <a:buChar char="-"/>
            </a:pPr>
            <a:endParaRPr lang="en-US" dirty="0"/>
          </a:p>
          <a:p>
            <a:pPr marL="171450" indent="-171450">
              <a:buFontTx/>
              <a:buChar char="-"/>
            </a:pPr>
            <a:r>
              <a:rPr lang="en-US" dirty="0"/>
              <a:t>Community has opportunities to take this further or in different directions. We can improve search engines, and we can work on incorporating all the different forms of data that the MS spits out.</a:t>
            </a:r>
          </a:p>
          <a:p>
            <a:pPr marL="17145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And the general direction for the community and the general spirit in which we have developed this method is to use fully the features in the data, to leave nothing on the table.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C55523D-BB07-F243-A157-2E113BC236B6}" type="slidenum">
              <a:rPr lang="en-US" smtClean="0"/>
              <a:t>30</a:t>
            </a:fld>
            <a:endParaRPr lang="en-US"/>
          </a:p>
        </p:txBody>
      </p:sp>
    </p:spTree>
    <p:extLst>
      <p:ext uri="{BB962C8B-B14F-4D97-AF65-F5344CB8AC3E}">
        <p14:creationId xmlns:p14="http://schemas.microsoft.com/office/powerpoint/2010/main" val="2607735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 do we measure proteins with a mass spectrometer? One strategy – break down proteins into peptides and relate peptide measurements to protein measurements later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instrument only sees ions – need to assign peptide sequences in order to connect to actual biology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ions enter the instrument we can measure their m/</a:t>
            </a:r>
            <a:r>
              <a:rPr lang="en-US" dirty="0" err="1"/>
              <a:t>zs</a:t>
            </a:r>
            <a:r>
              <a:rPr lang="en-US" dirty="0"/>
              <a:t> (mass/charge ratio) with very high accuracy – down to the mass of an electron.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But this information is not sufficient to assign an amino acid sequence to the 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graph represents the instrument seeing many ions, which are represented here as peaks (corresponding to intensity) along the m/z axis.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just by looking at one of these peaks, although we have its m/z – its x-value – measured extremely accurately, we cannot, without more information, directly determine its peptide sequence.</a:t>
            </a:r>
          </a:p>
        </p:txBody>
      </p:sp>
      <p:sp>
        <p:nvSpPr>
          <p:cNvPr id="4" name="Slide Number Placeholder 3"/>
          <p:cNvSpPr>
            <a:spLocks noGrp="1"/>
          </p:cNvSpPr>
          <p:nvPr>
            <p:ph type="sldNum" sz="quarter" idx="5"/>
          </p:nvPr>
        </p:nvSpPr>
        <p:spPr/>
        <p:txBody>
          <a:bodyPr/>
          <a:lstStyle/>
          <a:p>
            <a:fld id="{9C55523D-BB07-F243-A157-2E113BC236B6}" type="slidenum">
              <a:rPr lang="en-US" smtClean="0"/>
              <a:t>3</a:t>
            </a:fld>
            <a:endParaRPr lang="en-US"/>
          </a:p>
        </p:txBody>
      </p:sp>
    </p:spTree>
    <p:extLst>
      <p:ext uri="{BB962C8B-B14F-4D97-AF65-F5344CB8AC3E}">
        <p14:creationId xmlns:p14="http://schemas.microsoft.com/office/powerpoint/2010/main" val="3133114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55523D-BB07-F243-A157-2E113BC236B6}" type="slidenum">
              <a:rPr lang="en-US" smtClean="0"/>
              <a:t>31</a:t>
            </a:fld>
            <a:endParaRPr lang="en-US"/>
          </a:p>
        </p:txBody>
      </p:sp>
    </p:spTree>
    <p:extLst>
      <p:ext uri="{BB962C8B-B14F-4D97-AF65-F5344CB8AC3E}">
        <p14:creationId xmlns:p14="http://schemas.microsoft.com/office/powerpoint/2010/main" val="1679672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looking to improve my presentations</a:t>
            </a:r>
          </a:p>
          <a:p>
            <a:r>
              <a:rPr lang="en-US" dirty="0"/>
              <a:t>...</a:t>
            </a:r>
          </a:p>
        </p:txBody>
      </p:sp>
      <p:sp>
        <p:nvSpPr>
          <p:cNvPr id="4" name="Slide Number Placeholder 3"/>
          <p:cNvSpPr>
            <a:spLocks noGrp="1"/>
          </p:cNvSpPr>
          <p:nvPr>
            <p:ph type="sldNum" sz="quarter" idx="5"/>
          </p:nvPr>
        </p:nvSpPr>
        <p:spPr/>
        <p:txBody>
          <a:bodyPr/>
          <a:lstStyle/>
          <a:p>
            <a:fld id="{9C55523D-BB07-F243-A157-2E113BC236B6}" type="slidenum">
              <a:rPr lang="en-US" smtClean="0"/>
              <a:t>32</a:t>
            </a:fld>
            <a:endParaRPr lang="en-US"/>
          </a:p>
        </p:txBody>
      </p:sp>
    </p:spTree>
    <p:extLst>
      <p:ext uri="{BB962C8B-B14F-4D97-AF65-F5344CB8AC3E}">
        <p14:creationId xmlns:p14="http://schemas.microsoft.com/office/powerpoint/2010/main" val="10940416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either we miss identifications altogether or we’re forced to throw out our low-confidence IDs because we tested too many hypotheses. The histogram I’m showing to the left is from our single-cell mass spec data (SCOPE-MS), where a significant chunk of our IDs have to be tossed.</a:t>
            </a:r>
          </a:p>
          <a:p>
            <a:endParaRPr lang="en-US" dirty="0"/>
          </a:p>
          <a:p>
            <a:r>
              <a:rPr lang="en-US" dirty="0"/>
              <a:t>The consequence of this is not just the number of proteins we can analyze but also the completeness of our quantitation. On the right I’m showing proteins on the x-axis, and LC-MS/MS runs on the y-axis, and marking a quantitation event with red. As you can see our measurement processes are very stochastic. If we want to do an analysis like PCA, we will have to impute some of these gaps, and for very sparse proteins we may have to toss those as well.</a:t>
            </a:r>
          </a:p>
        </p:txBody>
      </p:sp>
      <p:sp>
        <p:nvSpPr>
          <p:cNvPr id="4" name="Slide Number Placeholder 3"/>
          <p:cNvSpPr>
            <a:spLocks noGrp="1"/>
          </p:cNvSpPr>
          <p:nvPr>
            <p:ph type="sldNum" sz="quarter" idx="5"/>
          </p:nvPr>
        </p:nvSpPr>
        <p:spPr/>
        <p:txBody>
          <a:bodyPr/>
          <a:lstStyle/>
          <a:p>
            <a:fld id="{9C55523D-BB07-F243-A157-2E113BC236B6}" type="slidenum">
              <a:rPr lang="en-US" smtClean="0"/>
              <a:t>36</a:t>
            </a:fld>
            <a:endParaRPr lang="en-US"/>
          </a:p>
        </p:txBody>
      </p:sp>
    </p:spTree>
    <p:extLst>
      <p:ext uri="{BB962C8B-B14F-4D97-AF65-F5344CB8AC3E}">
        <p14:creationId xmlns:p14="http://schemas.microsoft.com/office/powerpoint/2010/main" val="10243881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widely used is Percolator - an SVM that uses kernels to model the relationship between observed and library RT of a peptide. These kernels are sophisticated but have to assume a functional relationship, which you don't know to begin with. You don’t know the functional form of RT -&gt; correctness. Which non-linear kernel to choose?</a:t>
            </a:r>
          </a:p>
          <a:p>
            <a:endParaRPr lang="en-US" dirty="0"/>
          </a:p>
        </p:txBody>
      </p:sp>
      <p:sp>
        <p:nvSpPr>
          <p:cNvPr id="4" name="Slide Number Placeholder 3"/>
          <p:cNvSpPr>
            <a:spLocks noGrp="1"/>
          </p:cNvSpPr>
          <p:nvPr>
            <p:ph type="sldNum" sz="quarter" idx="5"/>
          </p:nvPr>
        </p:nvSpPr>
        <p:spPr/>
        <p:txBody>
          <a:bodyPr/>
          <a:lstStyle/>
          <a:p>
            <a:fld id="{9C55523D-BB07-F243-A157-2E113BC236B6}" type="slidenum">
              <a:rPr lang="en-US" smtClean="0"/>
              <a:t>37</a:t>
            </a:fld>
            <a:endParaRPr lang="en-US"/>
          </a:p>
        </p:txBody>
      </p:sp>
    </p:spTree>
    <p:extLst>
      <p:ext uri="{BB962C8B-B14F-4D97-AF65-F5344CB8AC3E}">
        <p14:creationId xmlns:p14="http://schemas.microsoft.com/office/powerpoint/2010/main" val="15294657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nuanced approach is to treat the retention time error – i.e., the difference between the observed and predicted retention times – as a classifier between our true and false positives that can be incorporated into a larger function that aims to separate these true and false positives with a threshold.</a:t>
            </a:r>
          </a:p>
        </p:txBody>
      </p:sp>
      <p:sp>
        <p:nvSpPr>
          <p:cNvPr id="4" name="Slide Number Placeholder 3"/>
          <p:cNvSpPr>
            <a:spLocks noGrp="1"/>
          </p:cNvSpPr>
          <p:nvPr>
            <p:ph type="sldNum" sz="quarter" idx="5"/>
          </p:nvPr>
        </p:nvSpPr>
        <p:spPr/>
        <p:txBody>
          <a:bodyPr/>
          <a:lstStyle/>
          <a:p>
            <a:fld id="{9C55523D-BB07-F243-A157-2E113BC236B6}" type="slidenum">
              <a:rPr lang="en-US" smtClean="0"/>
              <a:t>38</a:t>
            </a:fld>
            <a:endParaRPr lang="en-US"/>
          </a:p>
        </p:txBody>
      </p:sp>
    </p:spTree>
    <p:extLst>
      <p:ext uri="{BB962C8B-B14F-4D97-AF65-F5344CB8AC3E}">
        <p14:creationId xmlns:p14="http://schemas.microsoft.com/office/powerpoint/2010/main" val="4167186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graphical explanation of what we’re doing with Bayes’ Theorem. If we can get an accurate prediction of retention times (which is something I’ll go into in just a second), then we can use that information to better classify our identifications as true or false positives.</a:t>
            </a:r>
          </a:p>
          <a:p>
            <a:endParaRPr lang="en-US" dirty="0"/>
          </a:p>
          <a:p>
            <a:r>
              <a:rPr lang="en-US" dirty="0"/>
              <a:t>Blue = probability of RT given that the peptide sequence assignment is correct</a:t>
            </a:r>
          </a:p>
          <a:p>
            <a:r>
              <a:rPr lang="en-US" dirty="0"/>
              <a:t>Red = probability of RT given that the peptide sequence assignment is incorrect – i.e., that it belongs to any other sequence</a:t>
            </a:r>
          </a:p>
          <a:p>
            <a:endParaRPr lang="en-US" dirty="0"/>
          </a:p>
          <a:p>
            <a:r>
              <a:rPr lang="en-US" dirty="0"/>
              <a:t>PSM1, PSM2 examples...</a:t>
            </a:r>
          </a:p>
          <a:p>
            <a:endParaRPr lang="en-US" dirty="0"/>
          </a:p>
          <a:p>
            <a:r>
              <a:rPr lang="en-US" dirty="0"/>
              <a:t>Key to the classification ability of this method is the difference in the blue and red distributions. Note that if they were the same,  we would no boost in confidence. In this case above, we have a window of about 2 minutes where if the RT falls within that window we can upgrade its confidence. The bigger the ratio between the density of the blue to the red distribution, the more we can boost.</a:t>
            </a:r>
          </a:p>
        </p:txBody>
      </p:sp>
      <p:sp>
        <p:nvSpPr>
          <p:cNvPr id="4" name="Slide Number Placeholder 3"/>
          <p:cNvSpPr>
            <a:spLocks noGrp="1"/>
          </p:cNvSpPr>
          <p:nvPr>
            <p:ph type="sldNum" sz="quarter" idx="5"/>
          </p:nvPr>
        </p:nvSpPr>
        <p:spPr/>
        <p:txBody>
          <a:bodyPr/>
          <a:lstStyle/>
          <a:p>
            <a:fld id="{9C55523D-BB07-F243-A157-2E113BC236B6}" type="slidenum">
              <a:rPr lang="en-US" smtClean="0"/>
              <a:t>39</a:t>
            </a:fld>
            <a:endParaRPr lang="en-US"/>
          </a:p>
        </p:txBody>
      </p:sp>
    </p:spTree>
    <p:extLst>
      <p:ext uri="{BB962C8B-B14F-4D97-AF65-F5344CB8AC3E}">
        <p14:creationId xmlns:p14="http://schemas.microsoft.com/office/powerpoint/2010/main" val="15887583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make inferences about the retention time of a peptide is with a linear combination of the hydrophobicity of each amino acid. This is fast, easy, and requires no prior data, but these methods are less accurate.</a:t>
            </a:r>
          </a:p>
          <a:p>
            <a:r>
              <a:rPr lang="en-US" dirty="0"/>
              <a:t>As a result, we get less statistical power when using Bayes’ Theorem</a:t>
            </a:r>
          </a:p>
          <a:p>
            <a:endParaRPr lang="en-US" dirty="0"/>
          </a:p>
          <a:p>
            <a:r>
              <a:rPr lang="en-US" dirty="0"/>
              <a:t>We can more accurate estimates of retention times by relating the rank order of elution to each experiment, through alignment methods. These result in much lower errors, and thus more statistical power when we use Bayes’ Theorem.</a:t>
            </a:r>
          </a:p>
          <a:p>
            <a:endParaRPr lang="en-US" dirty="0"/>
          </a:p>
          <a:p>
            <a:r>
              <a:rPr lang="en-US" dirty="0"/>
              <a:t>Applying Bayes’ to existing methods of retention time prediction is great – it already gives us great performance separating our true and false positive peptide matches. But this motivated us to go further. If we could reduce this error even more, then we could squeeze out even greater gains from Bayes’ Theorem.</a:t>
            </a:r>
          </a:p>
        </p:txBody>
      </p:sp>
      <p:sp>
        <p:nvSpPr>
          <p:cNvPr id="4" name="Slide Number Placeholder 3"/>
          <p:cNvSpPr>
            <a:spLocks noGrp="1"/>
          </p:cNvSpPr>
          <p:nvPr>
            <p:ph type="sldNum" sz="quarter" idx="5"/>
          </p:nvPr>
        </p:nvSpPr>
        <p:spPr/>
        <p:txBody>
          <a:bodyPr/>
          <a:lstStyle/>
          <a:p>
            <a:fld id="{9C55523D-BB07-F243-A157-2E113BC236B6}" type="slidenum">
              <a:rPr lang="en-US" smtClean="0"/>
              <a:t>40</a:t>
            </a:fld>
            <a:endParaRPr lang="en-US"/>
          </a:p>
        </p:txBody>
      </p:sp>
    </p:spTree>
    <p:extLst>
      <p:ext uri="{BB962C8B-B14F-4D97-AF65-F5344CB8AC3E}">
        <p14:creationId xmlns:p14="http://schemas.microsoft.com/office/powerpoint/2010/main" val="2779396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make inferences about the retention time of a peptide is with a linear combination of the hydrophobicity of each amino acid. This is fast, easy, and requires no prior data, but these methods are less accurate.</a:t>
            </a:r>
          </a:p>
          <a:p>
            <a:r>
              <a:rPr lang="en-US" dirty="0"/>
              <a:t>As a result, we get less statistical power when using Bayes’ Theorem</a:t>
            </a:r>
          </a:p>
          <a:p>
            <a:endParaRPr lang="en-US" dirty="0"/>
          </a:p>
          <a:p>
            <a:r>
              <a:rPr lang="en-US" dirty="0"/>
              <a:t>We can more accurate estimates of retention times by relating the rank order of elution to each experiment, through alignment methods. These result in much lower errors, and thus more statistical power when we use Bayes’ Theorem.</a:t>
            </a:r>
          </a:p>
          <a:p>
            <a:endParaRPr lang="en-US" dirty="0"/>
          </a:p>
          <a:p>
            <a:r>
              <a:rPr lang="en-US" dirty="0"/>
              <a:t>Applying Bayes’ to existing methods of retention time prediction is great – it already gives us great performance separating our true and false positive peptide matches. But this motivated us to go further. If we could reduce this error even more, then we could squeeze out even greater gains from Bayes’ Theorem.</a:t>
            </a:r>
          </a:p>
        </p:txBody>
      </p:sp>
      <p:sp>
        <p:nvSpPr>
          <p:cNvPr id="4" name="Slide Number Placeholder 3"/>
          <p:cNvSpPr>
            <a:spLocks noGrp="1"/>
          </p:cNvSpPr>
          <p:nvPr>
            <p:ph type="sldNum" sz="quarter" idx="5"/>
          </p:nvPr>
        </p:nvSpPr>
        <p:spPr/>
        <p:txBody>
          <a:bodyPr/>
          <a:lstStyle/>
          <a:p>
            <a:fld id="{9C55523D-BB07-F243-A157-2E113BC236B6}" type="slidenum">
              <a:rPr lang="en-US" smtClean="0"/>
              <a:t>41</a:t>
            </a:fld>
            <a:endParaRPr lang="en-US"/>
          </a:p>
        </p:txBody>
      </p:sp>
    </p:spTree>
    <p:extLst>
      <p:ext uri="{BB962C8B-B14F-4D97-AF65-F5344CB8AC3E}">
        <p14:creationId xmlns:p14="http://schemas.microsoft.com/office/powerpoint/2010/main" val="13659998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Came up with a model where the reference RT is a latent variable (a variable whose value we don't know to begin with). With that latent variable we can make a model to the observed RTs and fit this model with ONE global fit to infer the latent reference RTs.</a:t>
            </a:r>
          </a:p>
          <a:p>
            <a:endParaRPr lang="en-US" dirty="0"/>
          </a:p>
        </p:txBody>
      </p:sp>
      <p:sp>
        <p:nvSpPr>
          <p:cNvPr id="4" name="Slide Number Placeholder 3"/>
          <p:cNvSpPr>
            <a:spLocks noGrp="1"/>
          </p:cNvSpPr>
          <p:nvPr>
            <p:ph type="sldNum" sz="quarter" idx="5"/>
          </p:nvPr>
        </p:nvSpPr>
        <p:spPr/>
        <p:txBody>
          <a:bodyPr/>
          <a:lstStyle/>
          <a:p>
            <a:fld id="{9C55523D-BB07-F243-A157-2E113BC236B6}" type="slidenum">
              <a:rPr lang="en-US" smtClean="0"/>
              <a:t>44</a:t>
            </a:fld>
            <a:endParaRPr lang="en-US"/>
          </a:p>
        </p:txBody>
      </p:sp>
    </p:spTree>
    <p:extLst>
      <p:ext uri="{BB962C8B-B14F-4D97-AF65-F5344CB8AC3E}">
        <p14:creationId xmlns:p14="http://schemas.microsoft.com/office/powerpoint/2010/main" val="14870841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aligning multiple runs, shown here in 5 different colors, to one reference run...</a:t>
            </a:r>
          </a:p>
          <a:p>
            <a:r>
              <a:rPr lang="en-US" dirty="0"/>
              <a:t>We chose to model our retention times as latent variables in a “latent reference run”. This allows us to reconstruct the true retention time of peptides based on observations in a statistical model.</a:t>
            </a:r>
          </a:p>
        </p:txBody>
      </p:sp>
      <p:sp>
        <p:nvSpPr>
          <p:cNvPr id="4" name="Slide Number Placeholder 3"/>
          <p:cNvSpPr>
            <a:spLocks noGrp="1"/>
          </p:cNvSpPr>
          <p:nvPr>
            <p:ph type="sldNum" sz="quarter" idx="5"/>
          </p:nvPr>
        </p:nvSpPr>
        <p:spPr/>
        <p:txBody>
          <a:bodyPr/>
          <a:lstStyle/>
          <a:p>
            <a:fld id="{9C55523D-BB07-F243-A157-2E113BC236B6}" type="slidenum">
              <a:rPr lang="en-US" smtClean="0"/>
              <a:t>45</a:t>
            </a:fld>
            <a:endParaRPr lang="en-US"/>
          </a:p>
        </p:txBody>
      </p:sp>
    </p:spTree>
    <p:extLst>
      <p:ext uri="{BB962C8B-B14F-4D97-AF65-F5344CB8AC3E}">
        <p14:creationId xmlns:p14="http://schemas.microsoft.com/office/powerpoint/2010/main" val="3298738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we do is look at the initial scan (MS1 spectra), and isolate an individual ion. </a:t>
            </a:r>
          </a:p>
          <a:p>
            <a:pPr marL="171450" indent="-171450">
              <a:buFont typeface="Arial" panose="020B0604020202020204" pitchFamily="34" charset="0"/>
              <a:buChar char="•"/>
            </a:pPr>
            <a:r>
              <a:rPr lang="en-US" dirty="0"/>
              <a:t>We then blow it up into bits, and then measure the m/</a:t>
            </a:r>
            <a:r>
              <a:rPr lang="en-US" dirty="0" err="1"/>
              <a:t>zs</a:t>
            </a:r>
            <a:r>
              <a:rPr lang="en-US" dirty="0"/>
              <a:t> of the resulting fragments. This is called an MS2 spectra</a:t>
            </a:r>
          </a:p>
          <a:p>
            <a:pPr marL="171450" indent="-171450">
              <a:buFont typeface="Arial" panose="020B0604020202020204" pitchFamily="34" charset="0"/>
              <a:buChar char="•"/>
            </a:pPr>
            <a:r>
              <a:rPr lang="en-US" dirty="0"/>
              <a:t>This MAY be enough information to identify the peptide sequence of this ion.</a:t>
            </a:r>
          </a:p>
        </p:txBody>
      </p:sp>
      <p:sp>
        <p:nvSpPr>
          <p:cNvPr id="4" name="Slide Number Placeholder 3"/>
          <p:cNvSpPr>
            <a:spLocks noGrp="1"/>
          </p:cNvSpPr>
          <p:nvPr>
            <p:ph type="sldNum" sz="quarter" idx="5"/>
          </p:nvPr>
        </p:nvSpPr>
        <p:spPr/>
        <p:txBody>
          <a:bodyPr/>
          <a:lstStyle/>
          <a:p>
            <a:fld id="{9C55523D-BB07-F243-A157-2E113BC236B6}" type="slidenum">
              <a:rPr lang="en-US" smtClean="0"/>
              <a:t>4</a:t>
            </a:fld>
            <a:endParaRPr lang="en-US"/>
          </a:p>
        </p:txBody>
      </p:sp>
    </p:spTree>
    <p:extLst>
      <p:ext uri="{BB962C8B-B14F-4D97-AF65-F5344CB8AC3E}">
        <p14:creationId xmlns:p14="http://schemas.microsoft.com/office/powerpoint/2010/main" val="10815002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benefit of the model-based approach is that we get a lot of flexibility. For example, we can go from a simple linear fit to a two-segment fit, which we show can explain more variance. We can go even further with this and go to LOESS, multiple-spline fitting, etc.</a:t>
            </a:r>
          </a:p>
          <a:p>
            <a:endParaRPr lang="en-US" dirty="0"/>
          </a:p>
          <a:p>
            <a:r>
              <a:rPr lang="en-US" dirty="0"/>
              <a:t>We can also model </a:t>
            </a:r>
            <a:r>
              <a:rPr lang="en-US" dirty="0" err="1"/>
              <a:t>heteroskedaticity</a:t>
            </a:r>
            <a:r>
              <a:rPr lang="en-US" dirty="0"/>
              <a:t> (changes in variance), both between peptides and between experiments. In DART-ID we modeled variance as increasing with retention time, and we modeled experiment-specific variances independently to account for experiment-specific nuisances.</a:t>
            </a:r>
          </a:p>
        </p:txBody>
      </p:sp>
      <p:sp>
        <p:nvSpPr>
          <p:cNvPr id="4" name="Slide Number Placeholder 3"/>
          <p:cNvSpPr>
            <a:spLocks noGrp="1"/>
          </p:cNvSpPr>
          <p:nvPr>
            <p:ph type="sldNum" sz="quarter" idx="5"/>
          </p:nvPr>
        </p:nvSpPr>
        <p:spPr/>
        <p:txBody>
          <a:bodyPr/>
          <a:lstStyle/>
          <a:p>
            <a:fld id="{9C55523D-BB07-F243-A157-2E113BC236B6}" type="slidenum">
              <a:rPr lang="en-US" smtClean="0"/>
              <a:t>48</a:t>
            </a:fld>
            <a:endParaRPr lang="en-US"/>
          </a:p>
        </p:txBody>
      </p:sp>
    </p:spTree>
    <p:extLst>
      <p:ext uri="{BB962C8B-B14F-4D97-AF65-F5344CB8AC3E}">
        <p14:creationId xmlns:p14="http://schemas.microsoft.com/office/powerpoint/2010/main" val="42149450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off, we are able to get about 50% more PSMs at 1% FDR – these are identifications that would have been tossed in the garbage prior to using DART-ID.</a:t>
            </a:r>
          </a:p>
          <a:p>
            <a:endParaRPr lang="en-US" dirty="0"/>
          </a:p>
          <a:p>
            <a:r>
              <a:rPr lang="en-US" dirty="0"/>
              <a:t>We also show that these new IDs do not affect the overall error rate of our data – that is, we upgrade observations to the same degree that we downgrade others.</a:t>
            </a:r>
          </a:p>
        </p:txBody>
      </p:sp>
      <p:sp>
        <p:nvSpPr>
          <p:cNvPr id="4" name="Slide Number Placeholder 3"/>
          <p:cNvSpPr>
            <a:spLocks noGrp="1"/>
          </p:cNvSpPr>
          <p:nvPr>
            <p:ph type="sldNum" sz="quarter" idx="5"/>
          </p:nvPr>
        </p:nvSpPr>
        <p:spPr/>
        <p:txBody>
          <a:bodyPr/>
          <a:lstStyle/>
          <a:p>
            <a:fld id="{9C55523D-BB07-F243-A157-2E113BC236B6}" type="slidenum">
              <a:rPr lang="en-US" smtClean="0"/>
              <a:t>49</a:t>
            </a:fld>
            <a:endParaRPr lang="en-US"/>
          </a:p>
        </p:txBody>
      </p:sp>
    </p:spTree>
    <p:extLst>
      <p:ext uri="{BB962C8B-B14F-4D97-AF65-F5344CB8AC3E}">
        <p14:creationId xmlns:p14="http://schemas.microsoft.com/office/powerpoint/2010/main" val="12166228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these new peptide IDs we are also able to fill in our missing data matrix more. While we can’t achieve the completeness that feature-matching algorithms can with MS1-level quantitation, this is a significant boost in the amount of data we have on hand. For analyses like PCA we can now include more proteins and we don’t have to impute as much data.</a:t>
            </a:r>
          </a:p>
        </p:txBody>
      </p:sp>
      <p:sp>
        <p:nvSpPr>
          <p:cNvPr id="4" name="Slide Number Placeholder 3"/>
          <p:cNvSpPr>
            <a:spLocks noGrp="1"/>
          </p:cNvSpPr>
          <p:nvPr>
            <p:ph type="sldNum" sz="quarter" idx="5"/>
          </p:nvPr>
        </p:nvSpPr>
        <p:spPr/>
        <p:txBody>
          <a:bodyPr/>
          <a:lstStyle/>
          <a:p>
            <a:fld id="{9C55523D-BB07-F243-A157-2E113BC236B6}" type="slidenum">
              <a:rPr lang="en-US" smtClean="0"/>
              <a:t>51</a:t>
            </a:fld>
            <a:endParaRPr lang="en-US"/>
          </a:p>
        </p:txBody>
      </p:sp>
    </p:spTree>
    <p:extLst>
      <p:ext uri="{BB962C8B-B14F-4D97-AF65-F5344CB8AC3E}">
        <p14:creationId xmlns:p14="http://schemas.microsoft.com/office/powerpoint/2010/main" val="472907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of this talk I floated some of the reasons why a spectra may receive a low-confidence hit, and here I’m showing the qualitative characteristics of the spectra that we do boost, from garbage to good. </a:t>
            </a:r>
          </a:p>
          <a:p>
            <a:r>
              <a:rPr lang="en-US" dirty="0"/>
              <a:t>They are on average noisier, with lower intensity and lower purity (as in they might contain bits of other peptides that muddy up the spectral matching). On the right we can also see that more of the TMT reporter ions are missing -- another indication that these spectra are noisier.</a:t>
            </a:r>
          </a:p>
          <a:p>
            <a:r>
              <a:rPr lang="en-US" dirty="0"/>
              <a:t>They also contain more missed cleavages, which is indicative of confidence downgrades due to an increased search space/multiple hypothesis testing</a:t>
            </a:r>
          </a:p>
          <a:p>
            <a:endParaRPr lang="en-US" dirty="0"/>
          </a:p>
          <a:p>
            <a:r>
              <a:rPr lang="en-US" dirty="0"/>
              <a:t>However, none of these differences are crippling. These distributions are largely overlapping and the differences in averages small – meaning that our boosted observations can be of just as high quality as our high-quality spectra when it comes to quantifying proteomes.</a:t>
            </a:r>
          </a:p>
          <a:p>
            <a:endParaRPr lang="en-US" dirty="0"/>
          </a:p>
        </p:txBody>
      </p:sp>
      <p:sp>
        <p:nvSpPr>
          <p:cNvPr id="4" name="Slide Number Placeholder 3"/>
          <p:cNvSpPr>
            <a:spLocks noGrp="1"/>
          </p:cNvSpPr>
          <p:nvPr>
            <p:ph type="sldNum" sz="quarter" idx="5"/>
          </p:nvPr>
        </p:nvSpPr>
        <p:spPr/>
        <p:txBody>
          <a:bodyPr/>
          <a:lstStyle/>
          <a:p>
            <a:fld id="{9C55523D-BB07-F243-A157-2E113BC236B6}" type="slidenum">
              <a:rPr lang="en-US" smtClean="0"/>
              <a:t>53</a:t>
            </a:fld>
            <a:endParaRPr lang="en-US"/>
          </a:p>
        </p:txBody>
      </p:sp>
    </p:spTree>
    <p:extLst>
      <p:ext uri="{BB962C8B-B14F-4D97-AF65-F5344CB8AC3E}">
        <p14:creationId xmlns:p14="http://schemas.microsoft.com/office/powerpoint/2010/main" val="1938832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Sometimes we get so many unique fragments that we can identify the sequence without making any prior assumptions – this is called “de-novo” sequencing.</a:t>
            </a:r>
          </a:p>
          <a:p>
            <a:pPr marL="171450" indent="-171450">
              <a:buFont typeface="Arial" panose="020B0604020202020204" pitchFamily="34" charset="0"/>
              <a:buChar char="•"/>
            </a:pPr>
            <a:r>
              <a:rPr lang="en-US" dirty="0"/>
              <a:t>Here’s an example. We observe a dipeptide b2, and a tripeptide b3. The mass difference between b2 and b3 is exactly the mass of the amino acid glutamine (Q). We can go on and on like that until we have the complete sequence.</a:t>
            </a:r>
          </a:p>
          <a:p>
            <a:pPr marL="171450" indent="-171450">
              <a:buFont typeface="Arial" panose="020B0604020202020204" pitchFamily="34" charset="0"/>
              <a:buChar char="•"/>
            </a:pPr>
            <a:r>
              <a:rPr lang="en-US" dirty="0"/>
              <a:t>However (pause), MS2 spectra like these are the exception. We mostly only observe a few fragments. Imagine if we only get a small fraction of these fragments (show bad spectra). There’s not enough “components” to do this reliably.</a:t>
            </a:r>
          </a:p>
          <a:p>
            <a:pPr marL="171450" indent="-171450">
              <a:buFont typeface="Arial" panose="020B0604020202020204" pitchFamily="34" charset="0"/>
              <a:buChar char="•"/>
            </a:pPr>
            <a:r>
              <a:rPr lang="en-US" dirty="0"/>
              <a:t>De-novo is great, its very empirical (we make no prior assumptions about what we think the ion is), but its challenging and remains an open field.</a:t>
            </a:r>
          </a:p>
        </p:txBody>
      </p:sp>
      <p:sp>
        <p:nvSpPr>
          <p:cNvPr id="4" name="Slide Number Placeholder 3"/>
          <p:cNvSpPr>
            <a:spLocks noGrp="1"/>
          </p:cNvSpPr>
          <p:nvPr>
            <p:ph type="sldNum" sz="quarter" idx="5"/>
          </p:nvPr>
        </p:nvSpPr>
        <p:spPr/>
        <p:txBody>
          <a:bodyPr/>
          <a:lstStyle/>
          <a:p>
            <a:fld id="{9C55523D-BB07-F243-A157-2E113BC236B6}" type="slidenum">
              <a:rPr lang="en-US" smtClean="0"/>
              <a:t>5</a:t>
            </a:fld>
            <a:endParaRPr lang="en-US"/>
          </a:p>
        </p:txBody>
      </p:sp>
    </p:spTree>
    <p:extLst>
      <p:ext uri="{BB962C8B-B14F-4D97-AF65-F5344CB8AC3E}">
        <p14:creationId xmlns:p14="http://schemas.microsoft.com/office/powerpoint/2010/main" val="3435152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Instead, the most widely used method is called hypothesis testing. We assume a finite set of spectra – in our case we assume that peptides are from the human proteome since we know we injected a human cell.</a:t>
            </a:r>
          </a:p>
          <a:p>
            <a:pPr marL="171450" indent="-171450">
              <a:buFont typeface="Arial" panose="020B0604020202020204" pitchFamily="34" charset="0"/>
              <a:buChar char="•"/>
            </a:pPr>
            <a:r>
              <a:rPr lang="en-US" dirty="0"/>
              <a:t>From the human genome we can in silico translate to amino acid sequences and derive theoretical fragments – theoretical MS2 spectra. </a:t>
            </a:r>
          </a:p>
          <a:p>
            <a:pPr marL="171450" indent="-171450">
              <a:buFont typeface="Arial" panose="020B0604020202020204" pitchFamily="34" charset="0"/>
              <a:buChar char="•"/>
            </a:pPr>
            <a:r>
              <a:rPr lang="en-US" dirty="0"/>
              <a:t>With simple cross-correlation, we can identify confident hits from observed MS2 spectra to theoretical MS2 spectra.</a:t>
            </a:r>
          </a:p>
          <a:p>
            <a:pPr marL="171450" indent="-171450">
              <a:buFont typeface="Arial" panose="020B0604020202020204" pitchFamily="34" charset="0"/>
              <a:buChar char="•"/>
            </a:pPr>
            <a:r>
              <a:rPr lang="en-US" i="0" dirty="0"/>
              <a:t>This method is still challenging. We can account for post-translational modifications, like phosphorylation, but this results in even more hypotheses to test.</a:t>
            </a:r>
          </a:p>
          <a:p>
            <a:pPr marL="171450" indent="-171450">
              <a:buFont typeface="Arial" panose="020B0604020202020204" pitchFamily="34" charset="0"/>
              <a:buChar char="•"/>
            </a:pPr>
            <a:r>
              <a:rPr lang="en-US" i="0" dirty="0"/>
              <a:t>The observed spectra can also have very few fragments, or those fragments can be very close to the noise level (as is frequently the case in our SCOPE-MS samples)</a:t>
            </a:r>
            <a:endParaRPr lang="en-US" dirty="0"/>
          </a:p>
        </p:txBody>
      </p:sp>
      <p:sp>
        <p:nvSpPr>
          <p:cNvPr id="4" name="Slide Number Placeholder 3"/>
          <p:cNvSpPr>
            <a:spLocks noGrp="1"/>
          </p:cNvSpPr>
          <p:nvPr>
            <p:ph type="sldNum" sz="quarter" idx="5"/>
          </p:nvPr>
        </p:nvSpPr>
        <p:spPr/>
        <p:txBody>
          <a:bodyPr/>
          <a:lstStyle/>
          <a:p>
            <a:fld id="{9C55523D-BB07-F243-A157-2E113BC236B6}" type="slidenum">
              <a:rPr lang="en-US" smtClean="0"/>
              <a:t>6</a:t>
            </a:fld>
            <a:endParaRPr lang="en-US"/>
          </a:p>
        </p:txBody>
      </p:sp>
    </p:spTree>
    <p:extLst>
      <p:ext uri="{BB962C8B-B14F-4D97-AF65-F5344CB8AC3E}">
        <p14:creationId xmlns:p14="http://schemas.microsoft.com/office/powerpoint/2010/main" val="1203609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Consequently, most of our PSMs (our hypotheses) are of too low confidence to be used further for biological inferences and analyses. Normally, most people throw these observations in the trash can, before doing true biological analysis of their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But are these observations really trash? Just because we can’t get a confident ID, doesn’t mean there isn’t useful information there. For isobaric tags/TMT especially, there is useful quantification data in the MS2 spectra.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Not actually trash, but we’re just treating it like trash – consequence of low confidence when comparing spectra</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what do we do about this? Can we come up with some computational way to increase the confidence in these low-quality matches?</a:t>
            </a:r>
          </a:p>
          <a:p>
            <a:endParaRPr lang="en-US" dirty="0"/>
          </a:p>
        </p:txBody>
      </p:sp>
      <p:sp>
        <p:nvSpPr>
          <p:cNvPr id="4" name="Slide Number Placeholder 3"/>
          <p:cNvSpPr>
            <a:spLocks noGrp="1"/>
          </p:cNvSpPr>
          <p:nvPr>
            <p:ph type="sldNum" sz="quarter" idx="5"/>
          </p:nvPr>
        </p:nvSpPr>
        <p:spPr/>
        <p:txBody>
          <a:bodyPr/>
          <a:lstStyle/>
          <a:p>
            <a:fld id="{9C55523D-BB07-F243-A157-2E113BC236B6}" type="slidenum">
              <a:rPr lang="en-US" smtClean="0"/>
              <a:t>7</a:t>
            </a:fld>
            <a:endParaRPr lang="en-US"/>
          </a:p>
        </p:txBody>
      </p:sp>
    </p:spTree>
    <p:extLst>
      <p:ext uri="{BB962C8B-B14F-4D97-AF65-F5344CB8AC3E}">
        <p14:creationId xmlns:p14="http://schemas.microsoft.com/office/powerpoint/2010/main" val="1894163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So far, to identify a peptide from an ion, we use the m/z of the intact peptide, and the MS2 spectra – the fragments we get after blowing up the peptide.</a:t>
            </a:r>
          </a:p>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But these aren’t the only features that we can use to help identify peptides</a:t>
            </a:r>
          </a:p>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We use liquid chromatography coupled to mass spectrometry (LC-MS/MS). </a:t>
            </a:r>
          </a:p>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Separation is determined by the physical properties of the peptide, such as the peptide sequence and the position of each amino acid. We can therefore draw a strong connection between the retention time and the peptide sequence – this is a concept that we will explore shortly.</a:t>
            </a:r>
          </a:p>
        </p:txBody>
      </p:sp>
      <p:sp>
        <p:nvSpPr>
          <p:cNvPr id="4" name="Slide Number Placeholder 3"/>
          <p:cNvSpPr>
            <a:spLocks noGrp="1"/>
          </p:cNvSpPr>
          <p:nvPr>
            <p:ph type="sldNum" sz="quarter" idx="5"/>
          </p:nvPr>
        </p:nvSpPr>
        <p:spPr/>
        <p:txBody>
          <a:bodyPr/>
          <a:lstStyle/>
          <a:p>
            <a:fld id="{9C55523D-BB07-F243-A157-2E113BC236B6}" type="slidenum">
              <a:rPr lang="en-US" smtClean="0"/>
              <a:t>8</a:t>
            </a:fld>
            <a:endParaRPr lang="en-US"/>
          </a:p>
        </p:txBody>
      </p:sp>
    </p:spTree>
    <p:extLst>
      <p:ext uri="{BB962C8B-B14F-4D97-AF65-F5344CB8AC3E}">
        <p14:creationId xmlns:p14="http://schemas.microsoft.com/office/powerpoint/2010/main" val="1774496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solution – incorporating retention time into identification – is a crucial part of our new method, DART-ID, but like I just mentioned it has also been implemented in various forms over the last 20 years. What I will show is by no means an exhaustive list of methods or approaches, but I really want to differentiate our method from these existing ones, and motivate why we decided to do what we did.</a:t>
            </a:r>
          </a:p>
        </p:txBody>
      </p:sp>
      <p:sp>
        <p:nvSpPr>
          <p:cNvPr id="4" name="Slide Number Placeholder 3"/>
          <p:cNvSpPr>
            <a:spLocks noGrp="1"/>
          </p:cNvSpPr>
          <p:nvPr>
            <p:ph type="sldNum" sz="quarter" idx="5"/>
          </p:nvPr>
        </p:nvSpPr>
        <p:spPr/>
        <p:txBody>
          <a:bodyPr/>
          <a:lstStyle/>
          <a:p>
            <a:fld id="{9C55523D-BB07-F243-A157-2E113BC236B6}" type="slidenum">
              <a:rPr lang="en-US" smtClean="0"/>
              <a:t>9</a:t>
            </a:fld>
            <a:endParaRPr lang="en-US"/>
          </a:p>
        </p:txBody>
      </p:sp>
    </p:spTree>
    <p:extLst>
      <p:ext uri="{BB962C8B-B14F-4D97-AF65-F5344CB8AC3E}">
        <p14:creationId xmlns:p14="http://schemas.microsoft.com/office/powerpoint/2010/main" val="2560428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9E6657-5CFA-E744-8202-E9B7668F68EA}" type="datetime1">
              <a:rPr lang="en-US" smtClean="0"/>
              <a:t>6/12/19</a:t>
            </a:fld>
            <a:endParaRPr lang="en-US"/>
          </a:p>
        </p:txBody>
      </p:sp>
      <p:sp>
        <p:nvSpPr>
          <p:cNvPr id="5" name="Footer Placeholder 4"/>
          <p:cNvSpPr>
            <a:spLocks noGrp="1"/>
          </p:cNvSpPr>
          <p:nvPr>
            <p:ph type="ftr" sz="quarter" idx="11"/>
          </p:nvPr>
        </p:nvSpPr>
        <p:spPr/>
        <p:txBody>
          <a:bodyPr/>
          <a:lstStyle/>
          <a:p>
            <a:r>
              <a:rPr lang="en-US"/>
              <a:t>Single Cell Proteomics 2019</a:t>
            </a:r>
          </a:p>
        </p:txBody>
      </p:sp>
      <p:sp>
        <p:nvSpPr>
          <p:cNvPr id="6" name="Slide Number Placeholder 5"/>
          <p:cNvSpPr>
            <a:spLocks noGrp="1"/>
          </p:cNvSpPr>
          <p:nvPr>
            <p:ph type="sldNum" sz="quarter" idx="12"/>
          </p:nvPr>
        </p:nvSpPr>
        <p:spPr/>
        <p:txBody>
          <a:bodyPr/>
          <a:lstStyle/>
          <a:p>
            <a:fld id="{D54ED471-0227-E049-830D-16446BDD9D1E}" type="slidenum">
              <a:rPr lang="en-US" smtClean="0"/>
              <a:t>‹#›</a:t>
            </a:fld>
            <a:endParaRPr lang="en-US"/>
          </a:p>
        </p:txBody>
      </p:sp>
    </p:spTree>
    <p:extLst>
      <p:ext uri="{BB962C8B-B14F-4D97-AF65-F5344CB8AC3E}">
        <p14:creationId xmlns:p14="http://schemas.microsoft.com/office/powerpoint/2010/main" val="809597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4D73BF-7C78-5047-A575-BE8DFB6F7AB7}" type="datetime1">
              <a:rPr lang="en-US" smtClean="0"/>
              <a:t>6/12/19</a:t>
            </a:fld>
            <a:endParaRPr lang="en-US"/>
          </a:p>
        </p:txBody>
      </p:sp>
      <p:sp>
        <p:nvSpPr>
          <p:cNvPr id="5" name="Footer Placeholder 4"/>
          <p:cNvSpPr>
            <a:spLocks noGrp="1"/>
          </p:cNvSpPr>
          <p:nvPr>
            <p:ph type="ftr" sz="quarter" idx="11"/>
          </p:nvPr>
        </p:nvSpPr>
        <p:spPr/>
        <p:txBody>
          <a:bodyPr/>
          <a:lstStyle/>
          <a:p>
            <a:r>
              <a:rPr lang="en-US"/>
              <a:t>Single Cell Proteomics 2019</a:t>
            </a:r>
          </a:p>
        </p:txBody>
      </p:sp>
      <p:sp>
        <p:nvSpPr>
          <p:cNvPr id="6" name="Slide Number Placeholder 5"/>
          <p:cNvSpPr>
            <a:spLocks noGrp="1"/>
          </p:cNvSpPr>
          <p:nvPr>
            <p:ph type="sldNum" sz="quarter" idx="12"/>
          </p:nvPr>
        </p:nvSpPr>
        <p:spPr/>
        <p:txBody>
          <a:bodyPr/>
          <a:lstStyle/>
          <a:p>
            <a:fld id="{D54ED471-0227-E049-830D-16446BDD9D1E}" type="slidenum">
              <a:rPr lang="en-US" smtClean="0"/>
              <a:t>‹#›</a:t>
            </a:fld>
            <a:endParaRPr lang="en-US"/>
          </a:p>
        </p:txBody>
      </p:sp>
    </p:spTree>
    <p:extLst>
      <p:ext uri="{BB962C8B-B14F-4D97-AF65-F5344CB8AC3E}">
        <p14:creationId xmlns:p14="http://schemas.microsoft.com/office/powerpoint/2010/main" val="2473358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280182-5CB2-EB4E-A0E3-E8EBB3B188C9}" type="datetime1">
              <a:rPr lang="en-US" smtClean="0"/>
              <a:t>6/12/19</a:t>
            </a:fld>
            <a:endParaRPr lang="en-US"/>
          </a:p>
        </p:txBody>
      </p:sp>
      <p:sp>
        <p:nvSpPr>
          <p:cNvPr id="5" name="Footer Placeholder 4"/>
          <p:cNvSpPr>
            <a:spLocks noGrp="1"/>
          </p:cNvSpPr>
          <p:nvPr>
            <p:ph type="ftr" sz="quarter" idx="11"/>
          </p:nvPr>
        </p:nvSpPr>
        <p:spPr/>
        <p:txBody>
          <a:bodyPr/>
          <a:lstStyle/>
          <a:p>
            <a:r>
              <a:rPr lang="en-US"/>
              <a:t>Single Cell Proteomics 2019</a:t>
            </a:r>
          </a:p>
        </p:txBody>
      </p:sp>
      <p:sp>
        <p:nvSpPr>
          <p:cNvPr id="6" name="Slide Number Placeholder 5"/>
          <p:cNvSpPr>
            <a:spLocks noGrp="1"/>
          </p:cNvSpPr>
          <p:nvPr>
            <p:ph type="sldNum" sz="quarter" idx="12"/>
          </p:nvPr>
        </p:nvSpPr>
        <p:spPr/>
        <p:txBody>
          <a:bodyPr/>
          <a:lstStyle/>
          <a:p>
            <a:fld id="{D54ED471-0227-E049-830D-16446BDD9D1E}" type="slidenum">
              <a:rPr lang="en-US" smtClean="0"/>
              <a:t>‹#›</a:t>
            </a:fld>
            <a:endParaRPr lang="en-US"/>
          </a:p>
        </p:txBody>
      </p:sp>
    </p:spTree>
    <p:extLst>
      <p:ext uri="{BB962C8B-B14F-4D97-AF65-F5344CB8AC3E}">
        <p14:creationId xmlns:p14="http://schemas.microsoft.com/office/powerpoint/2010/main" val="24070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21C67F-9C58-ED4E-984C-16236D1AECA0}" type="datetime1">
              <a:rPr lang="en-US" smtClean="0"/>
              <a:t>6/12/19</a:t>
            </a:fld>
            <a:endParaRPr lang="en-US"/>
          </a:p>
        </p:txBody>
      </p:sp>
      <p:sp>
        <p:nvSpPr>
          <p:cNvPr id="5" name="Footer Placeholder 4"/>
          <p:cNvSpPr>
            <a:spLocks noGrp="1"/>
          </p:cNvSpPr>
          <p:nvPr>
            <p:ph type="ftr" sz="quarter" idx="11"/>
          </p:nvPr>
        </p:nvSpPr>
        <p:spPr/>
        <p:txBody>
          <a:bodyPr/>
          <a:lstStyle/>
          <a:p>
            <a:r>
              <a:rPr lang="en-US"/>
              <a:t>Single Cell Proteomics 2019</a:t>
            </a:r>
          </a:p>
        </p:txBody>
      </p:sp>
      <p:sp>
        <p:nvSpPr>
          <p:cNvPr id="6" name="Slide Number Placeholder 5"/>
          <p:cNvSpPr>
            <a:spLocks noGrp="1"/>
          </p:cNvSpPr>
          <p:nvPr>
            <p:ph type="sldNum" sz="quarter" idx="12"/>
          </p:nvPr>
        </p:nvSpPr>
        <p:spPr/>
        <p:txBody>
          <a:bodyPr/>
          <a:lstStyle/>
          <a:p>
            <a:fld id="{D54ED471-0227-E049-830D-16446BDD9D1E}" type="slidenum">
              <a:rPr lang="en-US" smtClean="0"/>
              <a:t>‹#›</a:t>
            </a:fld>
            <a:endParaRPr lang="en-US"/>
          </a:p>
        </p:txBody>
      </p:sp>
    </p:spTree>
    <p:extLst>
      <p:ext uri="{BB962C8B-B14F-4D97-AF65-F5344CB8AC3E}">
        <p14:creationId xmlns:p14="http://schemas.microsoft.com/office/powerpoint/2010/main" val="3668392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0E95457-2151-D942-979C-BA9766B6C073}" type="datetime1">
              <a:rPr lang="en-US" smtClean="0"/>
              <a:t>6/12/19</a:t>
            </a:fld>
            <a:endParaRPr lang="en-US"/>
          </a:p>
        </p:txBody>
      </p:sp>
      <p:sp>
        <p:nvSpPr>
          <p:cNvPr id="5" name="Footer Placeholder 4"/>
          <p:cNvSpPr>
            <a:spLocks noGrp="1"/>
          </p:cNvSpPr>
          <p:nvPr>
            <p:ph type="ftr" sz="quarter" idx="11"/>
          </p:nvPr>
        </p:nvSpPr>
        <p:spPr/>
        <p:txBody>
          <a:bodyPr/>
          <a:lstStyle/>
          <a:p>
            <a:r>
              <a:rPr lang="en-US"/>
              <a:t>Single Cell Proteomics 2019</a:t>
            </a:r>
          </a:p>
        </p:txBody>
      </p:sp>
      <p:sp>
        <p:nvSpPr>
          <p:cNvPr id="6" name="Slide Number Placeholder 5"/>
          <p:cNvSpPr>
            <a:spLocks noGrp="1"/>
          </p:cNvSpPr>
          <p:nvPr>
            <p:ph type="sldNum" sz="quarter" idx="12"/>
          </p:nvPr>
        </p:nvSpPr>
        <p:spPr/>
        <p:txBody>
          <a:bodyPr/>
          <a:lstStyle/>
          <a:p>
            <a:fld id="{D54ED471-0227-E049-830D-16446BDD9D1E}" type="slidenum">
              <a:rPr lang="en-US" smtClean="0"/>
              <a:t>‹#›</a:t>
            </a:fld>
            <a:endParaRPr lang="en-US"/>
          </a:p>
        </p:txBody>
      </p:sp>
    </p:spTree>
    <p:extLst>
      <p:ext uri="{BB962C8B-B14F-4D97-AF65-F5344CB8AC3E}">
        <p14:creationId xmlns:p14="http://schemas.microsoft.com/office/powerpoint/2010/main" val="2351238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1D0523-56C4-AD41-82CF-208062FC268E}" type="datetime1">
              <a:rPr lang="en-US" smtClean="0"/>
              <a:t>6/12/19</a:t>
            </a:fld>
            <a:endParaRPr lang="en-US"/>
          </a:p>
        </p:txBody>
      </p:sp>
      <p:sp>
        <p:nvSpPr>
          <p:cNvPr id="6" name="Footer Placeholder 5"/>
          <p:cNvSpPr>
            <a:spLocks noGrp="1"/>
          </p:cNvSpPr>
          <p:nvPr>
            <p:ph type="ftr" sz="quarter" idx="11"/>
          </p:nvPr>
        </p:nvSpPr>
        <p:spPr/>
        <p:txBody>
          <a:bodyPr/>
          <a:lstStyle/>
          <a:p>
            <a:r>
              <a:rPr lang="en-US"/>
              <a:t>Single Cell Proteomics 2019</a:t>
            </a:r>
          </a:p>
        </p:txBody>
      </p:sp>
      <p:sp>
        <p:nvSpPr>
          <p:cNvPr id="7" name="Slide Number Placeholder 6"/>
          <p:cNvSpPr>
            <a:spLocks noGrp="1"/>
          </p:cNvSpPr>
          <p:nvPr>
            <p:ph type="sldNum" sz="quarter" idx="12"/>
          </p:nvPr>
        </p:nvSpPr>
        <p:spPr/>
        <p:txBody>
          <a:bodyPr/>
          <a:lstStyle/>
          <a:p>
            <a:fld id="{D54ED471-0227-E049-830D-16446BDD9D1E}" type="slidenum">
              <a:rPr lang="en-US" smtClean="0"/>
              <a:t>‹#›</a:t>
            </a:fld>
            <a:endParaRPr lang="en-US"/>
          </a:p>
        </p:txBody>
      </p:sp>
    </p:spTree>
    <p:extLst>
      <p:ext uri="{BB962C8B-B14F-4D97-AF65-F5344CB8AC3E}">
        <p14:creationId xmlns:p14="http://schemas.microsoft.com/office/powerpoint/2010/main" val="3444029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FD977D-FA9A-174B-AEB5-08F0A555CBFE}" type="datetime1">
              <a:rPr lang="en-US" smtClean="0"/>
              <a:t>6/12/19</a:t>
            </a:fld>
            <a:endParaRPr lang="en-US"/>
          </a:p>
        </p:txBody>
      </p:sp>
      <p:sp>
        <p:nvSpPr>
          <p:cNvPr id="8" name="Footer Placeholder 7"/>
          <p:cNvSpPr>
            <a:spLocks noGrp="1"/>
          </p:cNvSpPr>
          <p:nvPr>
            <p:ph type="ftr" sz="quarter" idx="11"/>
          </p:nvPr>
        </p:nvSpPr>
        <p:spPr/>
        <p:txBody>
          <a:bodyPr/>
          <a:lstStyle/>
          <a:p>
            <a:r>
              <a:rPr lang="en-US"/>
              <a:t>Single Cell Proteomics 2019</a:t>
            </a:r>
          </a:p>
        </p:txBody>
      </p:sp>
      <p:sp>
        <p:nvSpPr>
          <p:cNvPr id="9" name="Slide Number Placeholder 8"/>
          <p:cNvSpPr>
            <a:spLocks noGrp="1"/>
          </p:cNvSpPr>
          <p:nvPr>
            <p:ph type="sldNum" sz="quarter" idx="12"/>
          </p:nvPr>
        </p:nvSpPr>
        <p:spPr/>
        <p:txBody>
          <a:bodyPr/>
          <a:lstStyle/>
          <a:p>
            <a:fld id="{D54ED471-0227-E049-830D-16446BDD9D1E}" type="slidenum">
              <a:rPr lang="en-US" smtClean="0"/>
              <a:t>‹#›</a:t>
            </a:fld>
            <a:endParaRPr lang="en-US"/>
          </a:p>
        </p:txBody>
      </p:sp>
    </p:spTree>
    <p:extLst>
      <p:ext uri="{BB962C8B-B14F-4D97-AF65-F5344CB8AC3E}">
        <p14:creationId xmlns:p14="http://schemas.microsoft.com/office/powerpoint/2010/main" val="2023087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511DBD-BAEF-264E-9882-1A10FE1B0CC6}" type="datetime1">
              <a:rPr lang="en-US" smtClean="0"/>
              <a:t>6/12/19</a:t>
            </a:fld>
            <a:endParaRPr lang="en-US"/>
          </a:p>
        </p:txBody>
      </p:sp>
      <p:sp>
        <p:nvSpPr>
          <p:cNvPr id="4" name="Footer Placeholder 3"/>
          <p:cNvSpPr>
            <a:spLocks noGrp="1"/>
          </p:cNvSpPr>
          <p:nvPr>
            <p:ph type="ftr" sz="quarter" idx="11"/>
          </p:nvPr>
        </p:nvSpPr>
        <p:spPr/>
        <p:txBody>
          <a:bodyPr/>
          <a:lstStyle/>
          <a:p>
            <a:r>
              <a:rPr lang="en-US"/>
              <a:t>Single Cell Proteomics 2019</a:t>
            </a:r>
          </a:p>
        </p:txBody>
      </p:sp>
      <p:sp>
        <p:nvSpPr>
          <p:cNvPr id="5" name="Slide Number Placeholder 4"/>
          <p:cNvSpPr>
            <a:spLocks noGrp="1"/>
          </p:cNvSpPr>
          <p:nvPr>
            <p:ph type="sldNum" sz="quarter" idx="12"/>
          </p:nvPr>
        </p:nvSpPr>
        <p:spPr/>
        <p:txBody>
          <a:bodyPr/>
          <a:lstStyle/>
          <a:p>
            <a:fld id="{D54ED471-0227-E049-830D-16446BDD9D1E}" type="slidenum">
              <a:rPr lang="en-US" smtClean="0"/>
              <a:t>‹#›</a:t>
            </a:fld>
            <a:endParaRPr lang="en-US"/>
          </a:p>
        </p:txBody>
      </p:sp>
    </p:spTree>
    <p:extLst>
      <p:ext uri="{BB962C8B-B14F-4D97-AF65-F5344CB8AC3E}">
        <p14:creationId xmlns:p14="http://schemas.microsoft.com/office/powerpoint/2010/main" val="1650390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006EC1-000E-554B-BCEE-8E03C339B206}" type="datetime1">
              <a:rPr lang="en-US" smtClean="0"/>
              <a:t>6/12/19</a:t>
            </a:fld>
            <a:endParaRPr lang="en-US"/>
          </a:p>
        </p:txBody>
      </p:sp>
      <p:sp>
        <p:nvSpPr>
          <p:cNvPr id="3" name="Footer Placeholder 2"/>
          <p:cNvSpPr>
            <a:spLocks noGrp="1"/>
          </p:cNvSpPr>
          <p:nvPr>
            <p:ph type="ftr" sz="quarter" idx="11"/>
          </p:nvPr>
        </p:nvSpPr>
        <p:spPr/>
        <p:txBody>
          <a:bodyPr/>
          <a:lstStyle/>
          <a:p>
            <a:r>
              <a:rPr lang="en-US"/>
              <a:t>Single Cell Proteomics 2019</a:t>
            </a:r>
          </a:p>
        </p:txBody>
      </p:sp>
      <p:sp>
        <p:nvSpPr>
          <p:cNvPr id="4" name="Slide Number Placeholder 3"/>
          <p:cNvSpPr>
            <a:spLocks noGrp="1"/>
          </p:cNvSpPr>
          <p:nvPr>
            <p:ph type="sldNum" sz="quarter" idx="12"/>
          </p:nvPr>
        </p:nvSpPr>
        <p:spPr/>
        <p:txBody>
          <a:bodyPr/>
          <a:lstStyle/>
          <a:p>
            <a:fld id="{D54ED471-0227-E049-830D-16446BDD9D1E}" type="slidenum">
              <a:rPr lang="en-US" smtClean="0"/>
              <a:t>‹#›</a:t>
            </a:fld>
            <a:endParaRPr lang="en-US"/>
          </a:p>
        </p:txBody>
      </p:sp>
    </p:spTree>
    <p:extLst>
      <p:ext uri="{BB962C8B-B14F-4D97-AF65-F5344CB8AC3E}">
        <p14:creationId xmlns:p14="http://schemas.microsoft.com/office/powerpoint/2010/main" val="1239787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930573-24F1-064D-9777-2F00D3940922}" type="datetime1">
              <a:rPr lang="en-US" smtClean="0"/>
              <a:t>6/12/19</a:t>
            </a:fld>
            <a:endParaRPr lang="en-US"/>
          </a:p>
        </p:txBody>
      </p:sp>
      <p:sp>
        <p:nvSpPr>
          <p:cNvPr id="6" name="Footer Placeholder 5"/>
          <p:cNvSpPr>
            <a:spLocks noGrp="1"/>
          </p:cNvSpPr>
          <p:nvPr>
            <p:ph type="ftr" sz="quarter" idx="11"/>
          </p:nvPr>
        </p:nvSpPr>
        <p:spPr/>
        <p:txBody>
          <a:bodyPr/>
          <a:lstStyle/>
          <a:p>
            <a:r>
              <a:rPr lang="en-US"/>
              <a:t>Single Cell Proteomics 2019</a:t>
            </a:r>
          </a:p>
        </p:txBody>
      </p:sp>
      <p:sp>
        <p:nvSpPr>
          <p:cNvPr id="7" name="Slide Number Placeholder 6"/>
          <p:cNvSpPr>
            <a:spLocks noGrp="1"/>
          </p:cNvSpPr>
          <p:nvPr>
            <p:ph type="sldNum" sz="quarter" idx="12"/>
          </p:nvPr>
        </p:nvSpPr>
        <p:spPr/>
        <p:txBody>
          <a:bodyPr/>
          <a:lstStyle/>
          <a:p>
            <a:fld id="{D54ED471-0227-E049-830D-16446BDD9D1E}" type="slidenum">
              <a:rPr lang="en-US" smtClean="0"/>
              <a:t>‹#›</a:t>
            </a:fld>
            <a:endParaRPr lang="en-US"/>
          </a:p>
        </p:txBody>
      </p:sp>
    </p:spTree>
    <p:extLst>
      <p:ext uri="{BB962C8B-B14F-4D97-AF65-F5344CB8AC3E}">
        <p14:creationId xmlns:p14="http://schemas.microsoft.com/office/powerpoint/2010/main" val="467216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BBF6DC-FD5A-A647-92D4-CCA0831579DC}" type="datetime1">
              <a:rPr lang="en-US" smtClean="0"/>
              <a:t>6/12/19</a:t>
            </a:fld>
            <a:endParaRPr lang="en-US"/>
          </a:p>
        </p:txBody>
      </p:sp>
      <p:sp>
        <p:nvSpPr>
          <p:cNvPr id="6" name="Footer Placeholder 5"/>
          <p:cNvSpPr>
            <a:spLocks noGrp="1"/>
          </p:cNvSpPr>
          <p:nvPr>
            <p:ph type="ftr" sz="quarter" idx="11"/>
          </p:nvPr>
        </p:nvSpPr>
        <p:spPr/>
        <p:txBody>
          <a:bodyPr/>
          <a:lstStyle/>
          <a:p>
            <a:r>
              <a:rPr lang="en-US"/>
              <a:t>Single Cell Proteomics 2019</a:t>
            </a:r>
          </a:p>
        </p:txBody>
      </p:sp>
      <p:sp>
        <p:nvSpPr>
          <p:cNvPr id="7" name="Slide Number Placeholder 6"/>
          <p:cNvSpPr>
            <a:spLocks noGrp="1"/>
          </p:cNvSpPr>
          <p:nvPr>
            <p:ph type="sldNum" sz="quarter" idx="12"/>
          </p:nvPr>
        </p:nvSpPr>
        <p:spPr/>
        <p:txBody>
          <a:bodyPr/>
          <a:lstStyle/>
          <a:p>
            <a:fld id="{D54ED471-0227-E049-830D-16446BDD9D1E}" type="slidenum">
              <a:rPr lang="en-US" smtClean="0"/>
              <a:t>‹#›</a:t>
            </a:fld>
            <a:endParaRPr lang="en-US"/>
          </a:p>
        </p:txBody>
      </p:sp>
    </p:spTree>
    <p:extLst>
      <p:ext uri="{BB962C8B-B14F-4D97-AF65-F5344CB8AC3E}">
        <p14:creationId xmlns:p14="http://schemas.microsoft.com/office/powerpoint/2010/main" val="1275331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A54540-3E4D-A845-BE43-F818F90345AF}" type="datetime1">
              <a:rPr lang="en-US" smtClean="0"/>
              <a:t>6/12/19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Single Cell Proteomics 2019</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4ED471-0227-E049-830D-16446BDD9D1E}" type="slidenum">
              <a:rPr lang="en-US" smtClean="0"/>
              <a:t>‹#›</a:t>
            </a:fld>
            <a:endParaRPr lang="en-US"/>
          </a:p>
        </p:txBody>
      </p:sp>
    </p:spTree>
    <p:extLst>
      <p:ext uri="{BB962C8B-B14F-4D97-AF65-F5344CB8AC3E}">
        <p14:creationId xmlns:p14="http://schemas.microsoft.com/office/powerpoint/2010/main" val="366988658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tiff"/></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2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tiff"/><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16.png"/><Relationship Id="rId7" Type="http://schemas.openxmlformats.org/officeDocument/2006/relationships/image" Target="../media/image39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7.png"/><Relationship Id="rId4" Type="http://schemas.openxmlformats.org/officeDocument/2006/relationships/image" Target="../media/image18.png"/><Relationship Id="rId9" Type="http://schemas.openxmlformats.org/officeDocument/2006/relationships/image" Target="../media/image410.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BD06D-F07D-1244-965C-09C6DD45AA24}"/>
              </a:ext>
            </a:extLst>
          </p:cNvPr>
          <p:cNvSpPr>
            <a:spLocks noGrp="1"/>
          </p:cNvSpPr>
          <p:nvPr>
            <p:ph type="ctrTitle"/>
          </p:nvPr>
        </p:nvSpPr>
        <p:spPr>
          <a:xfrm>
            <a:off x="1524000" y="868363"/>
            <a:ext cx="9375648" cy="2387600"/>
          </a:xfrm>
        </p:spPr>
        <p:txBody>
          <a:bodyPr>
            <a:normAutofit/>
          </a:bodyPr>
          <a:lstStyle/>
          <a:p>
            <a:pPr algn="l"/>
            <a:r>
              <a:rPr lang="en-US" sz="5400" b="1" i="1" dirty="0"/>
              <a:t>DART-ID </a:t>
            </a:r>
            <a:r>
              <a:rPr lang="en-US" sz="5400" dirty="0"/>
              <a:t>increases single-cell proteome coverage</a:t>
            </a:r>
            <a:endParaRPr lang="en-US" sz="5400" b="1" i="1" dirty="0"/>
          </a:p>
        </p:txBody>
      </p:sp>
      <p:sp>
        <p:nvSpPr>
          <p:cNvPr id="3" name="Subtitle 2">
            <a:extLst>
              <a:ext uri="{FF2B5EF4-FFF2-40B4-BE49-F238E27FC236}">
                <a16:creationId xmlns:a16="http://schemas.microsoft.com/office/drawing/2014/main" id="{76DAD0C6-3688-8D4E-BCE3-120F36638699}"/>
              </a:ext>
            </a:extLst>
          </p:cNvPr>
          <p:cNvSpPr>
            <a:spLocks noGrp="1"/>
          </p:cNvSpPr>
          <p:nvPr>
            <p:ph type="subTitle" idx="1"/>
          </p:nvPr>
        </p:nvSpPr>
        <p:spPr>
          <a:xfrm>
            <a:off x="1524000" y="3602037"/>
            <a:ext cx="9144000" cy="2582632"/>
          </a:xfrm>
        </p:spPr>
        <p:txBody>
          <a:bodyPr>
            <a:normAutofit/>
          </a:bodyPr>
          <a:lstStyle/>
          <a:p>
            <a:pPr algn="l"/>
            <a:r>
              <a:rPr lang="en-US" dirty="0"/>
              <a:t>Albert Chen </a:t>
            </a:r>
          </a:p>
          <a:p>
            <a:pPr algn="l"/>
            <a:r>
              <a:rPr lang="en-US" dirty="0" err="1"/>
              <a:t>Slavov</a:t>
            </a:r>
            <a:r>
              <a:rPr lang="en-US" dirty="0"/>
              <a:t> Lab, Northeastern University</a:t>
            </a:r>
          </a:p>
          <a:p>
            <a:pPr algn="l"/>
            <a:endParaRPr lang="en-US" sz="1100" dirty="0"/>
          </a:p>
          <a:p>
            <a:pPr algn="l"/>
            <a:r>
              <a:rPr lang="en-US" sz="3200" i="1" dirty="0"/>
              <a:t>Single Cell Proteomics 2019</a:t>
            </a:r>
          </a:p>
        </p:txBody>
      </p:sp>
    </p:spTree>
    <p:extLst>
      <p:ext uri="{BB962C8B-B14F-4D97-AF65-F5344CB8AC3E}">
        <p14:creationId xmlns:p14="http://schemas.microsoft.com/office/powerpoint/2010/main" val="2600116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2F0E4-6F22-7A48-82E8-5F35A4F88B1F}"/>
              </a:ext>
            </a:extLst>
          </p:cNvPr>
          <p:cNvSpPr>
            <a:spLocks noGrp="1"/>
          </p:cNvSpPr>
          <p:nvPr>
            <p:ph type="title"/>
          </p:nvPr>
        </p:nvSpPr>
        <p:spPr>
          <a:xfrm>
            <a:off x="839788" y="457200"/>
            <a:ext cx="3932237" cy="680636"/>
          </a:xfrm>
        </p:spPr>
        <p:txBody>
          <a:bodyPr anchor="t">
            <a:normAutofit fontScale="90000"/>
          </a:bodyPr>
          <a:lstStyle/>
          <a:p>
            <a:r>
              <a:rPr lang="en-US" dirty="0"/>
              <a:t>Feature-matching</a:t>
            </a:r>
            <a:br>
              <a:rPr lang="en-US" dirty="0"/>
            </a:br>
            <a:endParaRPr lang="en-US" dirty="0"/>
          </a:p>
        </p:txBody>
      </p:sp>
      <p:sp>
        <p:nvSpPr>
          <p:cNvPr id="4" name="Text Placeholder 3">
            <a:extLst>
              <a:ext uri="{FF2B5EF4-FFF2-40B4-BE49-F238E27FC236}">
                <a16:creationId xmlns:a16="http://schemas.microsoft.com/office/drawing/2014/main" id="{AF3BAA37-D9C9-F342-BD77-A09809981E15}"/>
              </a:ext>
            </a:extLst>
          </p:cNvPr>
          <p:cNvSpPr>
            <a:spLocks noGrp="1"/>
          </p:cNvSpPr>
          <p:nvPr>
            <p:ph type="body" sz="half" idx="2"/>
          </p:nvPr>
        </p:nvSpPr>
        <p:spPr>
          <a:xfrm>
            <a:off x="839788" y="1378872"/>
            <a:ext cx="3932237" cy="4646371"/>
          </a:xfrm>
        </p:spPr>
        <p:txBody>
          <a:bodyPr>
            <a:normAutofit/>
          </a:bodyPr>
          <a:lstStyle/>
          <a:p>
            <a:pPr marL="457200" indent="-457200">
              <a:buFont typeface="Arial" panose="020B0604020202020204" pitchFamily="34" charset="0"/>
              <a:buChar char="•"/>
            </a:pPr>
            <a:r>
              <a:rPr lang="en-US" sz="2800" dirty="0"/>
              <a:t>Assume accurate mass and retention time</a:t>
            </a:r>
          </a:p>
          <a:p>
            <a:pPr marL="457200" indent="-457200">
              <a:buFont typeface="Arial" panose="020B0604020202020204" pitchFamily="34" charset="0"/>
              <a:buChar char="•"/>
            </a:pPr>
            <a:r>
              <a:rPr lang="en-US" sz="2800" dirty="0" err="1"/>
              <a:t>MaxQuant</a:t>
            </a:r>
            <a:r>
              <a:rPr lang="en-US" sz="2800" dirty="0"/>
              <a:t> match-between-runs (MBR)</a:t>
            </a:r>
          </a:p>
          <a:p>
            <a:pPr marL="914400" lvl="1" indent="-457200">
              <a:buFont typeface="Arial" panose="020B0604020202020204" pitchFamily="34" charset="0"/>
              <a:buChar char="•"/>
            </a:pPr>
            <a:r>
              <a:rPr lang="en-US" sz="2600" dirty="0"/>
              <a:t>Isobaric MBR</a:t>
            </a:r>
          </a:p>
          <a:p>
            <a:pPr marL="457200" indent="-457200">
              <a:buFont typeface="Arial" panose="020B0604020202020204" pitchFamily="34" charset="0"/>
              <a:buChar char="•"/>
            </a:pPr>
            <a:r>
              <a:rPr lang="en-US" sz="2800" dirty="0" err="1"/>
              <a:t>moFF</a:t>
            </a:r>
            <a:r>
              <a:rPr lang="en-US" sz="2800" dirty="0"/>
              <a:t> MBR</a:t>
            </a:r>
          </a:p>
          <a:p>
            <a:pPr marL="457200" indent="-457200">
              <a:buFont typeface="Arial" panose="020B0604020202020204" pitchFamily="34" charset="0"/>
              <a:buChar char="•"/>
            </a:pPr>
            <a:r>
              <a:rPr lang="en-US" sz="2800" dirty="0" err="1"/>
              <a:t>DeMix</a:t>
            </a:r>
            <a:r>
              <a:rPr lang="en-US" sz="2800" dirty="0"/>
              <a:t>-Q</a:t>
            </a:r>
          </a:p>
          <a:p>
            <a:pPr marL="457200" indent="-457200">
              <a:buFont typeface="Arial" panose="020B0604020202020204" pitchFamily="34" charset="0"/>
              <a:buChar char="•"/>
            </a:pPr>
            <a:r>
              <a:rPr lang="en-US" sz="2800" dirty="0"/>
              <a:t>Open-MS </a:t>
            </a:r>
            <a:r>
              <a:rPr lang="en-US" sz="2800" dirty="0" err="1"/>
              <a:t>FFId</a:t>
            </a:r>
            <a:endParaRPr lang="en-US" sz="2800" dirty="0"/>
          </a:p>
          <a:p>
            <a:pPr marL="457200" indent="-457200">
              <a:buFont typeface="Arial" panose="020B0604020202020204" pitchFamily="34" charset="0"/>
              <a:buChar char="•"/>
            </a:pPr>
            <a:endParaRPr lang="en-US" sz="2800" dirty="0"/>
          </a:p>
          <a:p>
            <a:endParaRPr lang="en-US" sz="2800" dirty="0"/>
          </a:p>
        </p:txBody>
      </p:sp>
      <p:grpSp>
        <p:nvGrpSpPr>
          <p:cNvPr id="22" name="Group 21">
            <a:extLst>
              <a:ext uri="{FF2B5EF4-FFF2-40B4-BE49-F238E27FC236}">
                <a16:creationId xmlns:a16="http://schemas.microsoft.com/office/drawing/2014/main" id="{FB99D4E4-07A6-8A46-A2E5-0F7D2A1BDB0C}"/>
              </a:ext>
            </a:extLst>
          </p:cNvPr>
          <p:cNvGrpSpPr/>
          <p:nvPr/>
        </p:nvGrpSpPr>
        <p:grpSpPr>
          <a:xfrm>
            <a:off x="5679977" y="2426947"/>
            <a:ext cx="2106634" cy="1136480"/>
            <a:chOff x="5796395" y="1657870"/>
            <a:chExt cx="2106634" cy="1136480"/>
          </a:xfrm>
        </p:grpSpPr>
        <p:cxnSp>
          <p:nvCxnSpPr>
            <p:cNvPr id="6" name="Straight Connector 5">
              <a:extLst>
                <a:ext uri="{FF2B5EF4-FFF2-40B4-BE49-F238E27FC236}">
                  <a16:creationId xmlns:a16="http://schemas.microsoft.com/office/drawing/2014/main" id="{B3B8138C-FFBF-EA46-BAFA-6FC3E41E6331}"/>
                </a:ext>
              </a:extLst>
            </p:cNvPr>
            <p:cNvCxnSpPr>
              <a:cxnSpLocks/>
            </p:cNvCxnSpPr>
            <p:nvPr/>
          </p:nvCxnSpPr>
          <p:spPr>
            <a:xfrm flipV="1">
              <a:off x="6103526" y="1983216"/>
              <a:ext cx="0" cy="811134"/>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A6D60B5-3D61-CB41-B250-A0A0244AE86E}"/>
                </a:ext>
              </a:extLst>
            </p:cNvPr>
            <p:cNvCxnSpPr>
              <a:cxnSpLocks/>
            </p:cNvCxnSpPr>
            <p:nvPr/>
          </p:nvCxnSpPr>
          <p:spPr>
            <a:xfrm flipV="1">
              <a:off x="6259554" y="2368376"/>
              <a:ext cx="0" cy="418268"/>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1F7050-C542-9645-9FFD-211C4EE62E39}"/>
                </a:ext>
              </a:extLst>
            </p:cNvPr>
            <p:cNvCxnSpPr>
              <a:cxnSpLocks/>
            </p:cNvCxnSpPr>
            <p:nvPr/>
          </p:nvCxnSpPr>
          <p:spPr>
            <a:xfrm flipV="1">
              <a:off x="6577051" y="2226372"/>
              <a:ext cx="0" cy="560272"/>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5FF2E50-E017-164F-AD5F-2386D4CFECD4}"/>
                </a:ext>
              </a:extLst>
            </p:cNvPr>
            <p:cNvCxnSpPr>
              <a:cxnSpLocks/>
            </p:cNvCxnSpPr>
            <p:nvPr/>
          </p:nvCxnSpPr>
          <p:spPr>
            <a:xfrm flipV="1">
              <a:off x="6905431" y="2226372"/>
              <a:ext cx="0" cy="539868"/>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0A91BCF-5C24-C545-999D-D06EBBE3EAA6}"/>
                </a:ext>
              </a:extLst>
            </p:cNvPr>
            <p:cNvCxnSpPr>
              <a:cxnSpLocks/>
            </p:cNvCxnSpPr>
            <p:nvPr/>
          </p:nvCxnSpPr>
          <p:spPr>
            <a:xfrm flipV="1">
              <a:off x="7141297" y="1790471"/>
              <a:ext cx="0" cy="994702"/>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5F1D915-878F-FE4A-9EF3-21FC7E405F08}"/>
                </a:ext>
              </a:extLst>
            </p:cNvPr>
            <p:cNvCxnSpPr>
              <a:cxnSpLocks/>
            </p:cNvCxnSpPr>
            <p:nvPr/>
          </p:nvCxnSpPr>
          <p:spPr>
            <a:xfrm flipV="1">
              <a:off x="6740385" y="2368376"/>
              <a:ext cx="0" cy="397862"/>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8122BCD-79EF-834A-9801-46C9652F7AEA}"/>
                </a:ext>
              </a:extLst>
            </p:cNvPr>
            <p:cNvCxnSpPr>
              <a:cxnSpLocks/>
            </p:cNvCxnSpPr>
            <p:nvPr/>
          </p:nvCxnSpPr>
          <p:spPr>
            <a:xfrm flipV="1">
              <a:off x="7557119" y="1657870"/>
              <a:ext cx="0" cy="1108369"/>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CD2DCDB-1283-5445-987B-93C4DA008680}"/>
                </a:ext>
              </a:extLst>
            </p:cNvPr>
            <p:cNvCxnSpPr>
              <a:cxnSpLocks/>
            </p:cNvCxnSpPr>
            <p:nvPr/>
          </p:nvCxnSpPr>
          <p:spPr>
            <a:xfrm flipV="1">
              <a:off x="7359883" y="2057304"/>
              <a:ext cx="0" cy="710404"/>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EAC309-549B-AA46-9188-DE8B434DC1F1}"/>
                </a:ext>
              </a:extLst>
            </p:cNvPr>
            <p:cNvCxnSpPr>
              <a:cxnSpLocks/>
            </p:cNvCxnSpPr>
            <p:nvPr/>
          </p:nvCxnSpPr>
          <p:spPr>
            <a:xfrm>
              <a:off x="5796395" y="2753538"/>
              <a:ext cx="210663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A7CCAE2B-23EB-9D48-AB55-76719E6BC697}"/>
              </a:ext>
            </a:extLst>
          </p:cNvPr>
          <p:cNvGrpSpPr/>
          <p:nvPr/>
        </p:nvGrpSpPr>
        <p:grpSpPr>
          <a:xfrm>
            <a:off x="4571782" y="4013244"/>
            <a:ext cx="3640669" cy="2373771"/>
            <a:chOff x="5331245" y="3478778"/>
            <a:chExt cx="3640669" cy="2373771"/>
          </a:xfrm>
        </p:grpSpPr>
        <p:cxnSp>
          <p:nvCxnSpPr>
            <p:cNvPr id="15" name="Straight Connector 14">
              <a:extLst>
                <a:ext uri="{FF2B5EF4-FFF2-40B4-BE49-F238E27FC236}">
                  <a16:creationId xmlns:a16="http://schemas.microsoft.com/office/drawing/2014/main" id="{7AC5C7F6-856D-CC44-B539-C3C58B89816A}"/>
                </a:ext>
              </a:extLst>
            </p:cNvPr>
            <p:cNvCxnSpPr>
              <a:cxnSpLocks/>
            </p:cNvCxnSpPr>
            <p:nvPr/>
          </p:nvCxnSpPr>
          <p:spPr>
            <a:xfrm>
              <a:off x="6054566" y="5235869"/>
              <a:ext cx="291734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8D2277F-4B73-8842-B42C-D222F23291B1}"/>
                </a:ext>
              </a:extLst>
            </p:cNvPr>
            <p:cNvCxnSpPr>
              <a:cxnSpLocks/>
            </p:cNvCxnSpPr>
            <p:nvPr/>
          </p:nvCxnSpPr>
          <p:spPr>
            <a:xfrm flipV="1">
              <a:off x="6073227" y="3478778"/>
              <a:ext cx="0" cy="177575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D7B6A05-036A-D448-AFA5-D3784FCC7A90}"/>
                </a:ext>
              </a:extLst>
            </p:cNvPr>
            <p:cNvSpPr txBox="1"/>
            <p:nvPr/>
          </p:nvSpPr>
          <p:spPr>
            <a:xfrm>
              <a:off x="6210928" y="5329329"/>
              <a:ext cx="2604624" cy="523220"/>
            </a:xfrm>
            <a:prstGeom prst="rect">
              <a:avLst/>
            </a:prstGeom>
            <a:noFill/>
          </p:spPr>
          <p:txBody>
            <a:bodyPr wrap="none" rtlCol="0">
              <a:spAutoFit/>
            </a:bodyPr>
            <a:lstStyle/>
            <a:p>
              <a:r>
                <a:rPr lang="en-US" sz="2800" dirty="0"/>
                <a:t>Retention Time</a:t>
              </a:r>
            </a:p>
          </p:txBody>
        </p:sp>
        <p:sp>
          <p:nvSpPr>
            <p:cNvPr id="18" name="TextBox 17">
              <a:extLst>
                <a:ext uri="{FF2B5EF4-FFF2-40B4-BE49-F238E27FC236}">
                  <a16:creationId xmlns:a16="http://schemas.microsoft.com/office/drawing/2014/main" id="{C31F4982-01B3-CD44-94B5-6609B8491B0A}"/>
                </a:ext>
              </a:extLst>
            </p:cNvPr>
            <p:cNvSpPr txBox="1"/>
            <p:nvPr/>
          </p:nvSpPr>
          <p:spPr>
            <a:xfrm rot="16200000">
              <a:off x="5211179" y="4105043"/>
              <a:ext cx="763351" cy="523220"/>
            </a:xfrm>
            <a:prstGeom prst="rect">
              <a:avLst/>
            </a:prstGeom>
            <a:noFill/>
          </p:spPr>
          <p:txBody>
            <a:bodyPr wrap="none" rtlCol="0">
              <a:spAutoFit/>
            </a:bodyPr>
            <a:lstStyle/>
            <a:p>
              <a:r>
                <a:rPr lang="en-US" sz="2800" dirty="0"/>
                <a:t>m/z</a:t>
              </a:r>
            </a:p>
          </p:txBody>
        </p:sp>
      </p:grpSp>
      <p:cxnSp>
        <p:nvCxnSpPr>
          <p:cNvPr id="35" name="Straight Connector 34">
            <a:extLst>
              <a:ext uri="{FF2B5EF4-FFF2-40B4-BE49-F238E27FC236}">
                <a16:creationId xmlns:a16="http://schemas.microsoft.com/office/drawing/2014/main" id="{24F7C919-82D6-514F-91E1-95DBCA61E118}"/>
              </a:ext>
            </a:extLst>
          </p:cNvPr>
          <p:cNvCxnSpPr>
            <a:cxnSpLocks/>
          </p:cNvCxnSpPr>
          <p:nvPr/>
        </p:nvCxnSpPr>
        <p:spPr>
          <a:xfrm>
            <a:off x="9481315" y="2321076"/>
            <a:ext cx="224228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F41B11F-0824-2242-90A3-248580950C2B}"/>
              </a:ext>
            </a:extLst>
          </p:cNvPr>
          <p:cNvCxnSpPr>
            <a:cxnSpLocks/>
          </p:cNvCxnSpPr>
          <p:nvPr/>
        </p:nvCxnSpPr>
        <p:spPr>
          <a:xfrm flipV="1">
            <a:off x="9497954" y="1040497"/>
            <a:ext cx="10886" cy="12972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A5FCDCB-DC7E-E142-8837-7CCD5033ECB4}"/>
              </a:ext>
            </a:extLst>
          </p:cNvPr>
          <p:cNvSpPr txBox="1"/>
          <p:nvPr/>
        </p:nvSpPr>
        <p:spPr>
          <a:xfrm rot="16200000">
            <a:off x="8864858" y="1461052"/>
            <a:ext cx="680635" cy="466524"/>
          </a:xfrm>
          <a:prstGeom prst="rect">
            <a:avLst/>
          </a:prstGeom>
          <a:noFill/>
        </p:spPr>
        <p:txBody>
          <a:bodyPr wrap="none" rtlCol="0">
            <a:spAutoFit/>
          </a:bodyPr>
          <a:lstStyle/>
          <a:p>
            <a:r>
              <a:rPr lang="en-US" sz="2400" dirty="0"/>
              <a:t>m/z</a:t>
            </a:r>
          </a:p>
        </p:txBody>
      </p:sp>
      <p:cxnSp>
        <p:nvCxnSpPr>
          <p:cNvPr id="41" name="Straight Arrow Connector 40">
            <a:extLst>
              <a:ext uri="{FF2B5EF4-FFF2-40B4-BE49-F238E27FC236}">
                <a16:creationId xmlns:a16="http://schemas.microsoft.com/office/drawing/2014/main" id="{496494B3-603A-D04E-A10E-555D25B5E8AB}"/>
              </a:ext>
            </a:extLst>
          </p:cNvPr>
          <p:cNvCxnSpPr>
            <a:cxnSpLocks/>
          </p:cNvCxnSpPr>
          <p:nvPr/>
        </p:nvCxnSpPr>
        <p:spPr>
          <a:xfrm flipH="1" flipV="1">
            <a:off x="7979439" y="3791723"/>
            <a:ext cx="1225736" cy="47586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AD613D3-04D3-2243-9423-4F49CC757A69}"/>
              </a:ext>
            </a:extLst>
          </p:cNvPr>
          <p:cNvCxnSpPr>
            <a:cxnSpLocks/>
          </p:cNvCxnSpPr>
          <p:nvPr/>
        </p:nvCxnSpPr>
        <p:spPr>
          <a:xfrm flipH="1">
            <a:off x="7979439" y="3022106"/>
            <a:ext cx="966886" cy="3397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49EC492-5C2B-6E4E-AE1A-6994091A801A}"/>
              </a:ext>
            </a:extLst>
          </p:cNvPr>
          <p:cNvCxnSpPr>
            <a:cxnSpLocks/>
          </p:cNvCxnSpPr>
          <p:nvPr/>
        </p:nvCxnSpPr>
        <p:spPr>
          <a:xfrm flipH="1">
            <a:off x="7924023" y="1988472"/>
            <a:ext cx="1021433" cy="9401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6907E500-875B-B448-BD4F-CB935DFDB289}"/>
              </a:ext>
            </a:extLst>
          </p:cNvPr>
          <p:cNvSpPr/>
          <p:nvPr/>
        </p:nvSpPr>
        <p:spPr>
          <a:xfrm>
            <a:off x="5653511" y="1778373"/>
            <a:ext cx="2159566" cy="584775"/>
          </a:xfrm>
          <a:prstGeom prst="rect">
            <a:avLst/>
          </a:prstGeom>
        </p:spPr>
        <p:txBody>
          <a:bodyPr wrap="none">
            <a:spAutoFit/>
          </a:bodyPr>
          <a:lstStyle/>
          <a:p>
            <a:pPr algn="ctr"/>
            <a:r>
              <a:rPr lang="en-US" sz="3200" dirty="0">
                <a:latin typeface="Courier" pitchFamily="2" charset="0"/>
              </a:rPr>
              <a:t>VSANPETK</a:t>
            </a:r>
          </a:p>
        </p:txBody>
      </p:sp>
      <p:cxnSp>
        <p:nvCxnSpPr>
          <p:cNvPr id="52" name="Straight Connector 51">
            <a:extLst>
              <a:ext uri="{FF2B5EF4-FFF2-40B4-BE49-F238E27FC236}">
                <a16:creationId xmlns:a16="http://schemas.microsoft.com/office/drawing/2014/main" id="{C6B280C1-7569-E440-97CB-FE6D217A5161}"/>
              </a:ext>
            </a:extLst>
          </p:cNvPr>
          <p:cNvCxnSpPr>
            <a:cxnSpLocks/>
          </p:cNvCxnSpPr>
          <p:nvPr/>
        </p:nvCxnSpPr>
        <p:spPr>
          <a:xfrm>
            <a:off x="9481316" y="3732668"/>
            <a:ext cx="224228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EA25904-4282-3E41-9667-43B26F2BA45C}"/>
              </a:ext>
            </a:extLst>
          </p:cNvPr>
          <p:cNvCxnSpPr>
            <a:cxnSpLocks/>
          </p:cNvCxnSpPr>
          <p:nvPr/>
        </p:nvCxnSpPr>
        <p:spPr>
          <a:xfrm flipV="1">
            <a:off x="9497955" y="2452089"/>
            <a:ext cx="10886" cy="12972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C4FAE19-A1EA-AB4D-8A50-488EA8687409}"/>
              </a:ext>
            </a:extLst>
          </p:cNvPr>
          <p:cNvCxnSpPr>
            <a:cxnSpLocks/>
          </p:cNvCxnSpPr>
          <p:nvPr/>
        </p:nvCxnSpPr>
        <p:spPr>
          <a:xfrm>
            <a:off x="9481315" y="5168162"/>
            <a:ext cx="224228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5631664-1E23-6144-8927-A1788CA99508}"/>
              </a:ext>
            </a:extLst>
          </p:cNvPr>
          <p:cNvCxnSpPr>
            <a:cxnSpLocks/>
          </p:cNvCxnSpPr>
          <p:nvPr/>
        </p:nvCxnSpPr>
        <p:spPr>
          <a:xfrm flipV="1">
            <a:off x="9497954" y="3887583"/>
            <a:ext cx="10886" cy="12972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043ADD62-A442-8B4A-A4DE-D408496DA911}"/>
              </a:ext>
            </a:extLst>
          </p:cNvPr>
          <p:cNvSpPr txBox="1"/>
          <p:nvPr/>
        </p:nvSpPr>
        <p:spPr>
          <a:xfrm>
            <a:off x="9508840" y="5228809"/>
            <a:ext cx="2171094" cy="461665"/>
          </a:xfrm>
          <a:prstGeom prst="rect">
            <a:avLst/>
          </a:prstGeom>
          <a:noFill/>
        </p:spPr>
        <p:txBody>
          <a:bodyPr wrap="square" rtlCol="0">
            <a:spAutoFit/>
          </a:bodyPr>
          <a:lstStyle/>
          <a:p>
            <a:r>
              <a:rPr lang="en-US" sz="2400" dirty="0"/>
              <a:t>Retention time</a:t>
            </a:r>
          </a:p>
        </p:txBody>
      </p:sp>
      <p:grpSp>
        <p:nvGrpSpPr>
          <p:cNvPr id="77" name="Group 76">
            <a:extLst>
              <a:ext uri="{FF2B5EF4-FFF2-40B4-BE49-F238E27FC236}">
                <a16:creationId xmlns:a16="http://schemas.microsoft.com/office/drawing/2014/main" id="{BF73C7E1-A1A4-514D-9082-551385E35F3A}"/>
              </a:ext>
            </a:extLst>
          </p:cNvPr>
          <p:cNvGrpSpPr/>
          <p:nvPr/>
        </p:nvGrpSpPr>
        <p:grpSpPr>
          <a:xfrm>
            <a:off x="10613772" y="1171235"/>
            <a:ext cx="761732" cy="707886"/>
            <a:chOff x="9712387" y="2207989"/>
            <a:chExt cx="761732" cy="707886"/>
          </a:xfrm>
        </p:grpSpPr>
        <p:sp>
          <p:nvSpPr>
            <p:cNvPr id="73" name="Oval 72">
              <a:extLst>
                <a:ext uri="{FF2B5EF4-FFF2-40B4-BE49-F238E27FC236}">
                  <a16:creationId xmlns:a16="http://schemas.microsoft.com/office/drawing/2014/main" id="{B57087E9-44FC-8849-9F10-83C0ED56DDBE}"/>
                </a:ext>
              </a:extLst>
            </p:cNvPr>
            <p:cNvSpPr/>
            <p:nvPr/>
          </p:nvSpPr>
          <p:spPr>
            <a:xfrm rot="19305138">
              <a:off x="9712387" y="2346816"/>
              <a:ext cx="761732" cy="41883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F844C2C-4C53-014C-B65E-FBC988063888}"/>
                </a:ext>
              </a:extLst>
            </p:cNvPr>
            <p:cNvSpPr txBox="1"/>
            <p:nvPr/>
          </p:nvSpPr>
          <p:spPr>
            <a:xfrm rot="2636086">
              <a:off x="9851039" y="2207989"/>
              <a:ext cx="484428" cy="707886"/>
            </a:xfrm>
            <a:prstGeom prst="rect">
              <a:avLst/>
            </a:prstGeom>
            <a:noFill/>
          </p:spPr>
          <p:txBody>
            <a:bodyPr wrap="none" rtlCol="0">
              <a:spAutoFit/>
            </a:bodyPr>
            <a:lstStyle/>
            <a:p>
              <a:r>
                <a:rPr lang="en-US" sz="4000" dirty="0">
                  <a:solidFill>
                    <a:srgbClr val="FF0000"/>
                  </a:solidFill>
                </a:rPr>
                <a:t>+</a:t>
              </a:r>
            </a:p>
          </p:txBody>
        </p:sp>
      </p:grpSp>
      <p:grpSp>
        <p:nvGrpSpPr>
          <p:cNvPr id="23" name="Group 22">
            <a:extLst>
              <a:ext uri="{FF2B5EF4-FFF2-40B4-BE49-F238E27FC236}">
                <a16:creationId xmlns:a16="http://schemas.microsoft.com/office/drawing/2014/main" id="{0344163A-F078-5548-B59C-650ABCE26CC3}"/>
              </a:ext>
            </a:extLst>
          </p:cNvPr>
          <p:cNvGrpSpPr/>
          <p:nvPr/>
        </p:nvGrpSpPr>
        <p:grpSpPr>
          <a:xfrm>
            <a:off x="6859090" y="4581124"/>
            <a:ext cx="281220" cy="374846"/>
            <a:chOff x="6859089" y="4581123"/>
            <a:chExt cx="354551" cy="472591"/>
          </a:xfrm>
        </p:grpSpPr>
        <p:cxnSp>
          <p:nvCxnSpPr>
            <p:cNvPr id="75" name="Straight Connector 74">
              <a:extLst>
                <a:ext uri="{FF2B5EF4-FFF2-40B4-BE49-F238E27FC236}">
                  <a16:creationId xmlns:a16="http://schemas.microsoft.com/office/drawing/2014/main" id="{AF9D4F03-4B28-B64A-8FCC-F3C26C6EE850}"/>
                </a:ext>
              </a:extLst>
            </p:cNvPr>
            <p:cNvCxnSpPr>
              <a:cxnSpLocks/>
            </p:cNvCxnSpPr>
            <p:nvPr/>
          </p:nvCxnSpPr>
          <p:spPr>
            <a:xfrm>
              <a:off x="6865527" y="4581123"/>
              <a:ext cx="348113" cy="47259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52703AA-6202-E648-A79C-C54556AD27E8}"/>
                </a:ext>
              </a:extLst>
            </p:cNvPr>
            <p:cNvCxnSpPr>
              <a:cxnSpLocks/>
            </p:cNvCxnSpPr>
            <p:nvPr/>
          </p:nvCxnSpPr>
          <p:spPr>
            <a:xfrm flipV="1">
              <a:off x="6859089" y="4581123"/>
              <a:ext cx="354550" cy="45946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26D19FED-B719-4546-B112-712097C19DA0}"/>
              </a:ext>
            </a:extLst>
          </p:cNvPr>
          <p:cNvGrpSpPr/>
          <p:nvPr/>
        </p:nvGrpSpPr>
        <p:grpSpPr>
          <a:xfrm>
            <a:off x="10604619" y="2713082"/>
            <a:ext cx="761732" cy="707886"/>
            <a:chOff x="9712387" y="2297639"/>
            <a:chExt cx="761732" cy="707886"/>
          </a:xfrm>
        </p:grpSpPr>
        <p:sp>
          <p:nvSpPr>
            <p:cNvPr id="79" name="Oval 78">
              <a:extLst>
                <a:ext uri="{FF2B5EF4-FFF2-40B4-BE49-F238E27FC236}">
                  <a16:creationId xmlns:a16="http://schemas.microsoft.com/office/drawing/2014/main" id="{8E0E9787-4DF1-814A-A14F-CFD71354BE8A}"/>
                </a:ext>
              </a:extLst>
            </p:cNvPr>
            <p:cNvSpPr/>
            <p:nvPr/>
          </p:nvSpPr>
          <p:spPr>
            <a:xfrm rot="19305138">
              <a:off x="9712387" y="2346816"/>
              <a:ext cx="761732" cy="41883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F58416AB-FBE6-F747-9D2B-22E261DE3FBC}"/>
                </a:ext>
              </a:extLst>
            </p:cNvPr>
            <p:cNvSpPr txBox="1"/>
            <p:nvPr/>
          </p:nvSpPr>
          <p:spPr>
            <a:xfrm rot="2636086">
              <a:off x="9752424" y="2297639"/>
              <a:ext cx="484428" cy="707886"/>
            </a:xfrm>
            <a:prstGeom prst="rect">
              <a:avLst/>
            </a:prstGeom>
            <a:noFill/>
          </p:spPr>
          <p:txBody>
            <a:bodyPr wrap="none" rtlCol="0">
              <a:spAutoFit/>
            </a:bodyPr>
            <a:lstStyle/>
            <a:p>
              <a:r>
                <a:rPr lang="en-US" sz="4000" dirty="0">
                  <a:solidFill>
                    <a:srgbClr val="FF0000"/>
                  </a:solidFill>
                </a:rPr>
                <a:t>+</a:t>
              </a:r>
            </a:p>
          </p:txBody>
        </p:sp>
      </p:grpSp>
      <p:grpSp>
        <p:nvGrpSpPr>
          <p:cNvPr id="81" name="Group 80">
            <a:extLst>
              <a:ext uri="{FF2B5EF4-FFF2-40B4-BE49-F238E27FC236}">
                <a16:creationId xmlns:a16="http://schemas.microsoft.com/office/drawing/2014/main" id="{A5B46FD3-9C51-054D-9B43-3D79F41F73EF}"/>
              </a:ext>
            </a:extLst>
          </p:cNvPr>
          <p:cNvGrpSpPr/>
          <p:nvPr/>
        </p:nvGrpSpPr>
        <p:grpSpPr>
          <a:xfrm>
            <a:off x="10604619" y="3991831"/>
            <a:ext cx="761732" cy="707886"/>
            <a:chOff x="9712387" y="2109374"/>
            <a:chExt cx="761732" cy="707886"/>
          </a:xfrm>
        </p:grpSpPr>
        <p:sp>
          <p:nvSpPr>
            <p:cNvPr id="82" name="Oval 81">
              <a:extLst>
                <a:ext uri="{FF2B5EF4-FFF2-40B4-BE49-F238E27FC236}">
                  <a16:creationId xmlns:a16="http://schemas.microsoft.com/office/drawing/2014/main" id="{1B698233-B3B7-4940-929F-019FBCE81D09}"/>
                </a:ext>
              </a:extLst>
            </p:cNvPr>
            <p:cNvSpPr/>
            <p:nvPr/>
          </p:nvSpPr>
          <p:spPr>
            <a:xfrm rot="19305138">
              <a:off x="9712387" y="2346816"/>
              <a:ext cx="761732" cy="41883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248BAA21-6260-324F-AD5F-09B011BBF61D}"/>
                </a:ext>
              </a:extLst>
            </p:cNvPr>
            <p:cNvSpPr txBox="1"/>
            <p:nvPr/>
          </p:nvSpPr>
          <p:spPr>
            <a:xfrm rot="2636086">
              <a:off x="9967584" y="2109374"/>
              <a:ext cx="484428" cy="707886"/>
            </a:xfrm>
            <a:prstGeom prst="rect">
              <a:avLst/>
            </a:prstGeom>
            <a:noFill/>
          </p:spPr>
          <p:txBody>
            <a:bodyPr wrap="none" rtlCol="0">
              <a:spAutoFit/>
            </a:bodyPr>
            <a:lstStyle/>
            <a:p>
              <a:r>
                <a:rPr lang="en-US" sz="4000" dirty="0">
                  <a:solidFill>
                    <a:srgbClr val="FF0000"/>
                  </a:solidFill>
                </a:rPr>
                <a:t>+</a:t>
              </a:r>
            </a:p>
          </p:txBody>
        </p:sp>
      </p:grpSp>
      <p:sp>
        <p:nvSpPr>
          <p:cNvPr id="51" name="Oval 50">
            <a:extLst>
              <a:ext uri="{FF2B5EF4-FFF2-40B4-BE49-F238E27FC236}">
                <a16:creationId xmlns:a16="http://schemas.microsoft.com/office/drawing/2014/main" id="{33B87E5E-2F00-7248-ADA2-829411B55774}"/>
              </a:ext>
            </a:extLst>
          </p:cNvPr>
          <p:cNvSpPr/>
          <p:nvPr/>
        </p:nvSpPr>
        <p:spPr>
          <a:xfrm rot="19305138">
            <a:off x="6447727" y="4454847"/>
            <a:ext cx="1142123" cy="627996"/>
          </a:xfrm>
          <a:prstGeom prst="ellipse">
            <a:avLst/>
          </a:prstGeom>
          <a:noFill/>
          <a:ln w="762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9076E3EE-E1F3-4647-B112-7860FCCA6363}"/>
              </a:ext>
            </a:extLst>
          </p:cNvPr>
          <p:cNvSpPr txBox="1"/>
          <p:nvPr/>
        </p:nvSpPr>
        <p:spPr>
          <a:xfrm>
            <a:off x="9096502" y="470053"/>
            <a:ext cx="2956259" cy="461665"/>
          </a:xfrm>
          <a:prstGeom prst="rect">
            <a:avLst/>
          </a:prstGeom>
          <a:noFill/>
        </p:spPr>
        <p:txBody>
          <a:bodyPr wrap="none" rtlCol="0">
            <a:spAutoFit/>
          </a:bodyPr>
          <a:lstStyle/>
          <a:p>
            <a:r>
              <a:rPr lang="en-US" sz="2400" dirty="0"/>
              <a:t>Future Experiments:</a:t>
            </a:r>
          </a:p>
        </p:txBody>
      </p:sp>
    </p:spTree>
    <p:extLst>
      <p:ext uri="{BB962C8B-B14F-4D97-AF65-F5344CB8AC3E}">
        <p14:creationId xmlns:p14="http://schemas.microsoft.com/office/powerpoint/2010/main" val="63448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1" end="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 end="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3" end="3"/>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4" end="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4" grpId="0"/>
      <p:bldP spid="61" grpId="0"/>
      <p:bldP spid="51" grpId="0" animBg="1"/>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2F0E4-6F22-7A48-82E8-5F35A4F88B1F}"/>
              </a:ext>
            </a:extLst>
          </p:cNvPr>
          <p:cNvSpPr>
            <a:spLocks noGrp="1"/>
          </p:cNvSpPr>
          <p:nvPr>
            <p:ph type="title"/>
          </p:nvPr>
        </p:nvSpPr>
        <p:spPr>
          <a:xfrm>
            <a:off x="839788" y="457200"/>
            <a:ext cx="4604082" cy="712381"/>
          </a:xfrm>
        </p:spPr>
        <p:txBody>
          <a:bodyPr anchor="ctr">
            <a:normAutofit/>
          </a:bodyPr>
          <a:lstStyle/>
          <a:p>
            <a:r>
              <a:rPr lang="en-US" dirty="0"/>
              <a:t>MS2-based</a:t>
            </a:r>
            <a:r>
              <a:rPr lang="en-US" b="1" dirty="0"/>
              <a:t> </a:t>
            </a:r>
            <a:r>
              <a:rPr lang="en-US" dirty="0"/>
              <a:t>classifiers</a:t>
            </a:r>
          </a:p>
        </p:txBody>
      </p:sp>
      <p:grpSp>
        <p:nvGrpSpPr>
          <p:cNvPr id="6" name="Group 5">
            <a:extLst>
              <a:ext uri="{FF2B5EF4-FFF2-40B4-BE49-F238E27FC236}">
                <a16:creationId xmlns:a16="http://schemas.microsoft.com/office/drawing/2014/main" id="{AA031D38-8936-2D43-A089-DBB60EB5BE0B}"/>
              </a:ext>
            </a:extLst>
          </p:cNvPr>
          <p:cNvGrpSpPr/>
          <p:nvPr/>
        </p:nvGrpSpPr>
        <p:grpSpPr>
          <a:xfrm>
            <a:off x="6272463" y="1649028"/>
            <a:ext cx="4907964" cy="4756484"/>
            <a:chOff x="5362577" y="457200"/>
            <a:chExt cx="4114800" cy="3987800"/>
          </a:xfrm>
        </p:grpSpPr>
        <p:pic>
          <p:nvPicPr>
            <p:cNvPr id="3" name="Picture 2">
              <a:extLst>
                <a:ext uri="{FF2B5EF4-FFF2-40B4-BE49-F238E27FC236}">
                  <a16:creationId xmlns:a16="http://schemas.microsoft.com/office/drawing/2014/main" id="{8FB64FE2-B14C-AE40-AF9A-0D4FA59B57F1}"/>
                </a:ext>
              </a:extLst>
            </p:cNvPr>
            <p:cNvPicPr>
              <a:picLocks noChangeAspect="1"/>
            </p:cNvPicPr>
            <p:nvPr/>
          </p:nvPicPr>
          <p:blipFill>
            <a:blip r:embed="rId3"/>
            <a:stretch>
              <a:fillRect/>
            </a:stretch>
          </p:blipFill>
          <p:spPr>
            <a:xfrm>
              <a:off x="5362577" y="457200"/>
              <a:ext cx="4114800" cy="3987800"/>
            </a:xfrm>
            <a:prstGeom prst="rect">
              <a:avLst/>
            </a:prstGeom>
          </p:spPr>
        </p:pic>
        <p:sp>
          <p:nvSpPr>
            <p:cNvPr id="5" name="Rectangle 4">
              <a:extLst>
                <a:ext uri="{FF2B5EF4-FFF2-40B4-BE49-F238E27FC236}">
                  <a16:creationId xmlns:a16="http://schemas.microsoft.com/office/drawing/2014/main" id="{0F22E0D8-23B6-8C44-BB2B-19B167FBF50E}"/>
                </a:ext>
              </a:extLst>
            </p:cNvPr>
            <p:cNvSpPr/>
            <p:nvPr/>
          </p:nvSpPr>
          <p:spPr>
            <a:xfrm>
              <a:off x="5374105" y="457200"/>
              <a:ext cx="352927" cy="4411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 Placeholder 3">
            <a:extLst>
              <a:ext uri="{FF2B5EF4-FFF2-40B4-BE49-F238E27FC236}">
                <a16:creationId xmlns:a16="http://schemas.microsoft.com/office/drawing/2014/main" id="{D27FD555-CABC-444B-865D-8C5FB027B706}"/>
              </a:ext>
            </a:extLst>
          </p:cNvPr>
          <p:cNvSpPr>
            <a:spLocks noGrp="1"/>
          </p:cNvSpPr>
          <p:nvPr>
            <p:ph type="body" sz="half" idx="2"/>
          </p:nvPr>
        </p:nvSpPr>
        <p:spPr>
          <a:xfrm>
            <a:off x="839788" y="2057400"/>
            <a:ext cx="4907964" cy="3967843"/>
          </a:xfrm>
        </p:spPr>
        <p:txBody>
          <a:bodyPr>
            <a:normAutofit/>
          </a:bodyPr>
          <a:lstStyle/>
          <a:p>
            <a:pPr marL="457200" indent="-457200">
              <a:buFont typeface="Arial" panose="020B0604020202020204" pitchFamily="34" charset="0"/>
              <a:buChar char="•"/>
            </a:pPr>
            <a:r>
              <a:rPr lang="en-US" sz="2800" dirty="0" err="1"/>
              <a:t>Klammer</a:t>
            </a:r>
            <a:r>
              <a:rPr lang="en-US" sz="2800" dirty="0"/>
              <a:t> et </a:t>
            </a:r>
            <a:r>
              <a:rPr lang="en-US" sz="2800" dirty="0" err="1"/>
              <a:t>al.l</a:t>
            </a:r>
            <a:r>
              <a:rPr lang="en-US" sz="2800" dirty="0"/>
              <a:t> (2007)</a:t>
            </a:r>
          </a:p>
          <a:p>
            <a:pPr marL="457200" indent="-457200">
              <a:buFont typeface="Arial" panose="020B0604020202020204" pitchFamily="34" charset="0"/>
              <a:buChar char="•"/>
            </a:pPr>
            <a:r>
              <a:rPr lang="en-US" sz="2800" dirty="0"/>
              <a:t>Pfeifer et al (2009)</a:t>
            </a:r>
          </a:p>
          <a:p>
            <a:pPr marL="457200" indent="-457200">
              <a:buFont typeface="Arial" panose="020B0604020202020204" pitchFamily="34" charset="0"/>
              <a:buChar char="•"/>
            </a:pPr>
            <a:r>
              <a:rPr lang="en-US" sz="2800" dirty="0" err="1"/>
              <a:t>Strittmatter</a:t>
            </a:r>
            <a:r>
              <a:rPr lang="en-US" sz="2800" dirty="0"/>
              <a:t> et al. (2004)</a:t>
            </a:r>
          </a:p>
          <a:p>
            <a:pPr marL="457200" indent="-457200">
              <a:buFont typeface="Arial" panose="020B0604020202020204" pitchFamily="34" charset="0"/>
              <a:buChar char="•"/>
            </a:pPr>
            <a:r>
              <a:rPr lang="en-US" sz="2800" dirty="0"/>
              <a:t>Li et al (2009)</a:t>
            </a:r>
          </a:p>
          <a:p>
            <a:pPr marL="457200" indent="-457200">
              <a:buFont typeface="Arial" panose="020B0604020202020204" pitchFamily="34" charset="0"/>
              <a:buChar char="•"/>
            </a:pPr>
            <a:r>
              <a:rPr lang="en-US" sz="2800" dirty="0" err="1"/>
              <a:t>CharmeRT</a:t>
            </a:r>
            <a:r>
              <a:rPr lang="en-US" sz="2800" dirty="0"/>
              <a:t>/</a:t>
            </a:r>
            <a:r>
              <a:rPr lang="en-US" sz="2800" dirty="0" err="1"/>
              <a:t>Elutator</a:t>
            </a:r>
            <a:endParaRPr lang="en-US" sz="2800" dirty="0"/>
          </a:p>
          <a:p>
            <a:pPr marL="457200" indent="-457200">
              <a:buFont typeface="Arial" panose="020B0604020202020204" pitchFamily="34" charset="0"/>
              <a:buChar char="•"/>
            </a:pPr>
            <a:r>
              <a:rPr lang="en-US" sz="2800" dirty="0"/>
              <a:t>Percolator</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p:txBody>
      </p:sp>
      <p:sp>
        <p:nvSpPr>
          <p:cNvPr id="8" name="TextBox 7">
            <a:extLst>
              <a:ext uri="{FF2B5EF4-FFF2-40B4-BE49-F238E27FC236}">
                <a16:creationId xmlns:a16="http://schemas.microsoft.com/office/drawing/2014/main" id="{133DA6E7-5DE0-D34A-A118-ADD32203DC4A}"/>
              </a:ext>
            </a:extLst>
          </p:cNvPr>
          <p:cNvSpPr txBox="1"/>
          <p:nvPr/>
        </p:nvSpPr>
        <p:spPr>
          <a:xfrm>
            <a:off x="5956368" y="846415"/>
            <a:ext cx="2403222" cy="646331"/>
          </a:xfrm>
          <a:prstGeom prst="rect">
            <a:avLst/>
          </a:prstGeom>
          <a:noFill/>
        </p:spPr>
        <p:txBody>
          <a:bodyPr wrap="none" rtlCol="0">
            <a:spAutoFit/>
          </a:bodyPr>
          <a:lstStyle/>
          <a:p>
            <a:r>
              <a:rPr lang="en-US" sz="3600" dirty="0">
                <a:latin typeface="Courier" pitchFamily="2" charset="0"/>
              </a:rPr>
              <a:t>VSANPETK</a:t>
            </a:r>
          </a:p>
        </p:txBody>
      </p:sp>
      <p:cxnSp>
        <p:nvCxnSpPr>
          <p:cNvPr id="9" name="Straight Arrow Connector 8">
            <a:extLst>
              <a:ext uri="{FF2B5EF4-FFF2-40B4-BE49-F238E27FC236}">
                <a16:creationId xmlns:a16="http://schemas.microsoft.com/office/drawing/2014/main" id="{62933144-3C4D-3C4C-AC03-B1AEF5E647D4}"/>
              </a:ext>
            </a:extLst>
          </p:cNvPr>
          <p:cNvCxnSpPr>
            <a:cxnSpLocks/>
            <a:stCxn id="8" idx="3"/>
          </p:cNvCxnSpPr>
          <p:nvPr/>
        </p:nvCxnSpPr>
        <p:spPr>
          <a:xfrm>
            <a:off x="8359590" y="1169581"/>
            <a:ext cx="67683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B5BD864-2D4E-A346-8F24-AACB9C288EBE}"/>
              </a:ext>
            </a:extLst>
          </p:cNvPr>
          <p:cNvSpPr txBox="1"/>
          <p:nvPr/>
        </p:nvSpPr>
        <p:spPr>
          <a:xfrm>
            <a:off x="9123098" y="904372"/>
            <a:ext cx="2244525" cy="523220"/>
          </a:xfrm>
          <a:prstGeom prst="rect">
            <a:avLst/>
          </a:prstGeom>
          <a:noFill/>
        </p:spPr>
        <p:txBody>
          <a:bodyPr wrap="none" rtlCol="0">
            <a:spAutoFit/>
          </a:bodyPr>
          <a:lstStyle/>
          <a:p>
            <a:r>
              <a:rPr lang="en-US" sz="2800" dirty="0"/>
              <a:t>30.5 minutes</a:t>
            </a:r>
          </a:p>
        </p:txBody>
      </p:sp>
    </p:spTree>
    <p:extLst>
      <p:ext uri="{BB962C8B-B14F-4D97-AF65-F5344CB8AC3E}">
        <p14:creationId xmlns:p14="http://schemas.microsoft.com/office/powerpoint/2010/main" val="3378132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026E17-83A4-6D43-AC43-00EA22F73883}"/>
              </a:ext>
            </a:extLst>
          </p:cNvPr>
          <p:cNvSpPr txBox="1"/>
          <p:nvPr/>
        </p:nvSpPr>
        <p:spPr>
          <a:xfrm>
            <a:off x="1761066" y="2551837"/>
            <a:ext cx="8991601"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t>Incorporate MS2 Spectra</a:t>
            </a:r>
          </a:p>
          <a:p>
            <a:pPr marL="571500" indent="-571500">
              <a:buFont typeface="Arial" panose="020B0604020202020204" pitchFamily="34" charset="0"/>
              <a:buChar char="•"/>
            </a:pPr>
            <a:r>
              <a:rPr lang="en-US" sz="3600" dirty="0"/>
              <a:t>Probability-based</a:t>
            </a:r>
          </a:p>
          <a:p>
            <a:pPr marL="571500" indent="-571500">
              <a:buFont typeface="Arial" panose="020B0604020202020204" pitchFamily="34" charset="0"/>
              <a:buChar char="•"/>
            </a:pPr>
            <a:r>
              <a:rPr lang="en-US" sz="3600" dirty="0"/>
              <a:t>Minimize assumptions and heuristics</a:t>
            </a:r>
          </a:p>
          <a:p>
            <a:pPr marL="571500" indent="-571500">
              <a:buFont typeface="Arial" panose="020B0604020202020204" pitchFamily="34" charset="0"/>
              <a:buChar char="•"/>
            </a:pPr>
            <a:r>
              <a:rPr lang="en-US" sz="3600" dirty="0"/>
              <a:t>Easily generalizable to more evidence</a:t>
            </a:r>
          </a:p>
        </p:txBody>
      </p:sp>
      <p:sp>
        <p:nvSpPr>
          <p:cNvPr id="3" name="TextBox 2">
            <a:extLst>
              <a:ext uri="{FF2B5EF4-FFF2-40B4-BE49-F238E27FC236}">
                <a16:creationId xmlns:a16="http://schemas.microsoft.com/office/drawing/2014/main" id="{754FD240-D4D0-D348-ADC9-C6ADA9EAC89D}"/>
              </a:ext>
            </a:extLst>
          </p:cNvPr>
          <p:cNvSpPr txBox="1"/>
          <p:nvPr/>
        </p:nvSpPr>
        <p:spPr>
          <a:xfrm>
            <a:off x="1381710" y="762000"/>
            <a:ext cx="5262979" cy="923330"/>
          </a:xfrm>
          <a:prstGeom prst="rect">
            <a:avLst/>
          </a:prstGeom>
          <a:noFill/>
        </p:spPr>
        <p:txBody>
          <a:bodyPr wrap="none" rtlCol="0">
            <a:spAutoFit/>
          </a:bodyPr>
          <a:lstStyle/>
          <a:p>
            <a:r>
              <a:rPr lang="en-US" sz="5400" dirty="0"/>
              <a:t>Desired Method:</a:t>
            </a:r>
          </a:p>
        </p:txBody>
      </p:sp>
    </p:spTree>
    <p:extLst>
      <p:ext uri="{BB962C8B-B14F-4D97-AF65-F5344CB8AC3E}">
        <p14:creationId xmlns:p14="http://schemas.microsoft.com/office/powerpoint/2010/main" val="201153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E018-15AA-CF4A-A64A-0400D0CFABC2}"/>
              </a:ext>
            </a:extLst>
          </p:cNvPr>
          <p:cNvSpPr>
            <a:spLocks noGrp="1"/>
          </p:cNvSpPr>
          <p:nvPr>
            <p:ph type="title"/>
          </p:nvPr>
        </p:nvSpPr>
        <p:spPr>
          <a:xfrm>
            <a:off x="1590675" y="627818"/>
            <a:ext cx="9010650" cy="1325563"/>
          </a:xfrm>
        </p:spPr>
        <p:txBody>
          <a:bodyPr>
            <a:normAutofit/>
          </a:bodyPr>
          <a:lstStyle/>
          <a:p>
            <a:r>
              <a:rPr lang="en-US" sz="6000" dirty="0"/>
              <a:t>Use Bayes’ Theorem!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7C31678-43BF-1F4A-B611-F92D6917D344}"/>
                  </a:ext>
                </a:extLst>
              </p:cNvPr>
              <p:cNvSpPr txBox="1"/>
              <p:nvPr/>
            </p:nvSpPr>
            <p:spPr>
              <a:xfrm>
                <a:off x="472864" y="7052351"/>
                <a:ext cx="10580524" cy="11733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r>
                            <m:rPr>
                              <m:nor/>
                            </m:rPr>
                            <a:rPr lang="en-US" sz="3600" b="0" i="0" smtClean="0">
                              <a:latin typeface="Cambria Math" panose="02040503050406030204" pitchFamily="18" charset="0"/>
                            </a:rPr>
                            <m:t>ID</m:t>
                          </m:r>
                          <m:r>
                            <m:rPr>
                              <m:nor/>
                            </m:rPr>
                            <a:rPr lang="en-US" sz="3600" b="0" i="0" smtClean="0">
                              <a:latin typeface="Cambria Math" panose="02040503050406030204" pitchFamily="18" charset="0"/>
                            </a:rPr>
                            <m:t> </m:t>
                          </m:r>
                          <m:r>
                            <m:rPr>
                              <m:nor/>
                            </m:rPr>
                            <a:rPr lang="en-US" sz="3600" b="0" i="0" smtClean="0">
                              <a:latin typeface="Cambria Math" panose="02040503050406030204" pitchFamily="18" charset="0"/>
                            </a:rPr>
                            <m:t>correct</m:t>
                          </m:r>
                        </m:e>
                        <m:e>
                          <m:r>
                            <m:rPr>
                              <m:nor/>
                            </m:rPr>
                            <a:rPr lang="en-US" sz="3600" b="0" i="0" smtClean="0">
                              <a:latin typeface="Cambria Math" panose="02040503050406030204" pitchFamily="18" charset="0"/>
                            </a:rPr>
                            <m:t>RT</m:t>
                          </m:r>
                        </m:e>
                      </m:d>
                      <m:r>
                        <a:rPr lang="en-US" sz="3600" b="0" i="1" smtClean="0">
                          <a:latin typeface="Cambria Math" panose="02040503050406030204" pitchFamily="18" charset="0"/>
                        </a:rPr>
                        <m:t>= </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r>
                                <m:rPr>
                                  <m:nor/>
                                </m:rPr>
                                <a:rPr lang="en-US" sz="3600" b="0" i="0" smtClean="0">
                                  <a:latin typeface="Cambria Math" panose="02040503050406030204" pitchFamily="18" charset="0"/>
                                </a:rPr>
                                <m:t>RT</m:t>
                              </m:r>
                            </m:e>
                            <m:e>
                              <m:r>
                                <m:rPr>
                                  <m:nor/>
                                </m:rPr>
                                <a:rPr lang="en-US" sz="3600" b="0" i="0" smtClean="0">
                                  <a:latin typeface="Cambria Math" panose="02040503050406030204" pitchFamily="18" charset="0"/>
                                </a:rPr>
                                <m:t>ID</m:t>
                              </m:r>
                              <m:r>
                                <m:rPr>
                                  <m:nor/>
                                </m:rPr>
                                <a:rPr lang="en-US" sz="3600" b="0" i="0" smtClean="0">
                                  <a:latin typeface="Cambria Math" panose="02040503050406030204" pitchFamily="18" charset="0"/>
                                </a:rPr>
                                <m:t> </m:t>
                              </m:r>
                              <m:r>
                                <m:rPr>
                                  <m:nor/>
                                </m:rPr>
                                <a:rPr lang="en-US" sz="3600" b="0" i="0" smtClean="0">
                                  <a:latin typeface="Cambria Math" panose="02040503050406030204" pitchFamily="18" charset="0"/>
                                </a:rPr>
                                <m:t>correct</m:t>
                              </m:r>
                            </m:e>
                          </m:d>
                          <m:r>
                            <a:rPr lang="en-US" sz="3600" b="0" i="1" smtClean="0">
                              <a:latin typeface="Cambria Math" panose="02040503050406030204" pitchFamily="18" charset="0"/>
                            </a:rPr>
                            <m:t>∗</m:t>
                          </m:r>
                          <m:r>
                            <a:rPr lang="en-US" sz="3600" b="0" i="1" smtClean="0">
                              <a:latin typeface="Cambria Math" panose="02040503050406030204" pitchFamily="18" charset="0"/>
                            </a:rPr>
                            <m:t>𝑃</m:t>
                          </m:r>
                          <m:r>
                            <a:rPr lang="en-US" sz="3600" b="0" i="1" smtClean="0">
                              <a:latin typeface="Cambria Math" panose="02040503050406030204" pitchFamily="18" charset="0"/>
                            </a:rPr>
                            <m:t>(</m:t>
                          </m:r>
                          <m:r>
                            <m:rPr>
                              <m:nor/>
                            </m:rPr>
                            <a:rPr lang="en-US" sz="3600" b="0" i="0" smtClean="0">
                              <a:latin typeface="Cambria Math" panose="02040503050406030204" pitchFamily="18" charset="0"/>
                            </a:rPr>
                            <m:t>ID</m:t>
                          </m:r>
                          <m:r>
                            <m:rPr>
                              <m:nor/>
                            </m:rPr>
                            <a:rPr lang="en-US" sz="3600" b="0" i="0" smtClean="0">
                              <a:latin typeface="Cambria Math" panose="02040503050406030204" pitchFamily="18" charset="0"/>
                            </a:rPr>
                            <m:t> </m:t>
                          </m:r>
                          <m:r>
                            <m:rPr>
                              <m:nor/>
                            </m:rPr>
                            <a:rPr lang="en-US" sz="3600" b="0" i="0" smtClean="0">
                              <a:latin typeface="Cambria Math" panose="02040503050406030204" pitchFamily="18" charset="0"/>
                            </a:rPr>
                            <m:t>correct</m:t>
                          </m:r>
                          <m:r>
                            <a:rPr lang="en-US" sz="3600" b="0" i="1" smtClean="0">
                              <a:latin typeface="Cambria Math" panose="02040503050406030204" pitchFamily="18" charset="0"/>
                            </a:rPr>
                            <m:t>)</m:t>
                          </m:r>
                        </m:num>
                        <m:den>
                          <m:r>
                            <a:rPr lang="en-US" sz="3600" b="0" i="1" smtClean="0">
                              <a:latin typeface="Cambria Math" panose="02040503050406030204" pitchFamily="18" charset="0"/>
                            </a:rPr>
                            <m:t>𝑃</m:t>
                          </m:r>
                          <m:r>
                            <a:rPr lang="en-US" sz="3600" b="0" i="1" smtClean="0">
                              <a:latin typeface="Cambria Math" panose="02040503050406030204" pitchFamily="18" charset="0"/>
                            </a:rPr>
                            <m:t>(</m:t>
                          </m:r>
                          <m:r>
                            <m:rPr>
                              <m:nor/>
                            </m:rPr>
                            <a:rPr lang="en-US" sz="3600" b="0" i="0" smtClean="0">
                              <a:latin typeface="Cambria Math" panose="02040503050406030204" pitchFamily="18" charset="0"/>
                            </a:rPr>
                            <m:t>RT</m:t>
                          </m:r>
                          <m:r>
                            <a:rPr lang="en-US" sz="3600" b="0" i="1" smtClean="0">
                              <a:latin typeface="Cambria Math" panose="02040503050406030204" pitchFamily="18" charset="0"/>
                            </a:rPr>
                            <m:t>)</m:t>
                          </m:r>
                        </m:den>
                      </m:f>
                    </m:oMath>
                  </m:oMathPara>
                </a14:m>
                <a:endParaRPr lang="en-US" sz="3600" dirty="0"/>
              </a:p>
            </p:txBody>
          </p:sp>
        </mc:Choice>
        <mc:Fallback xmlns="">
          <p:sp>
            <p:nvSpPr>
              <p:cNvPr id="7" name="TextBox 6">
                <a:extLst>
                  <a:ext uri="{FF2B5EF4-FFF2-40B4-BE49-F238E27FC236}">
                    <a16:creationId xmlns:a16="http://schemas.microsoft.com/office/drawing/2014/main" id="{F7C31678-43BF-1F4A-B611-F92D6917D344}"/>
                  </a:ext>
                </a:extLst>
              </p:cNvPr>
              <p:cNvSpPr txBox="1">
                <a:spLocks noRot="1" noChangeAspect="1" noMove="1" noResize="1" noEditPoints="1" noAdjustHandles="1" noChangeArrowheads="1" noChangeShapeType="1" noTextEdit="1"/>
              </p:cNvSpPr>
              <p:nvPr/>
            </p:nvSpPr>
            <p:spPr>
              <a:xfrm>
                <a:off x="472864" y="7052351"/>
                <a:ext cx="10580524" cy="1173398"/>
              </a:xfrm>
              <a:prstGeom prst="rect">
                <a:avLst/>
              </a:prstGeom>
              <a:blipFill>
                <a:blip r:embed="rId3"/>
                <a:stretch>
                  <a:fillRect l="-240" t="-5319" r="-839" b="-15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3B7EE76-6F77-CC48-A3D6-763A9844333D}"/>
                  </a:ext>
                </a:extLst>
              </p:cNvPr>
              <p:cNvSpPr txBox="1"/>
              <p:nvPr/>
            </p:nvSpPr>
            <p:spPr>
              <a:xfrm>
                <a:off x="1980001" y="3641185"/>
                <a:ext cx="8231858" cy="14505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𝑃</m:t>
                      </m:r>
                      <m:d>
                        <m:dPr>
                          <m:ctrlPr>
                            <a:rPr lang="en-US" sz="4400" b="0" i="1" smtClean="0">
                              <a:latin typeface="Cambria Math" panose="02040503050406030204" pitchFamily="18" charset="0"/>
                            </a:rPr>
                          </m:ctrlPr>
                        </m:dPr>
                        <m:e>
                          <m:r>
                            <m:rPr>
                              <m:nor/>
                            </m:rPr>
                            <a:rPr lang="en-US" sz="4400" b="0" i="0" smtClean="0">
                              <a:latin typeface="Cambria Math" panose="02040503050406030204" pitchFamily="18" charset="0"/>
                            </a:rPr>
                            <m:t>ID</m:t>
                          </m:r>
                        </m:e>
                        <m:e>
                          <m:r>
                            <m:rPr>
                              <m:nor/>
                            </m:rPr>
                            <a:rPr lang="en-US" sz="4400" b="0" i="0" smtClean="0">
                              <a:latin typeface="Cambria Math" panose="02040503050406030204" pitchFamily="18" charset="0"/>
                            </a:rPr>
                            <m:t>RT</m:t>
                          </m:r>
                        </m:e>
                      </m:d>
                      <m:r>
                        <a:rPr lang="en-US" sz="4400" b="0" i="1" smtClean="0">
                          <a:latin typeface="Cambria Math" panose="02040503050406030204" pitchFamily="18" charset="0"/>
                        </a:rPr>
                        <m:t>=</m:t>
                      </m:r>
                      <m:r>
                        <a:rPr lang="en-US" sz="4400" b="0" i="1" smtClean="0">
                          <a:latin typeface="Cambria Math" panose="02040503050406030204" pitchFamily="18" charset="0"/>
                        </a:rPr>
                        <m:t>𝑃</m:t>
                      </m:r>
                      <m:d>
                        <m:dPr>
                          <m:ctrlPr>
                            <a:rPr lang="en-US" sz="4400" b="0" i="1" smtClean="0">
                              <a:latin typeface="Cambria Math" panose="02040503050406030204" pitchFamily="18" charset="0"/>
                            </a:rPr>
                          </m:ctrlPr>
                        </m:dPr>
                        <m:e>
                          <m:r>
                            <m:rPr>
                              <m:nor/>
                            </m:rPr>
                            <a:rPr lang="en-US" sz="4400" b="0" i="0" smtClean="0">
                              <a:latin typeface="Cambria Math" panose="02040503050406030204" pitchFamily="18" charset="0"/>
                            </a:rPr>
                            <m:t>ID</m:t>
                          </m:r>
                        </m:e>
                      </m:d>
                      <m:r>
                        <a:rPr lang="en-US" sz="4400" b="0" i="1" smtClean="0">
                          <a:latin typeface="Cambria Math" panose="02040503050406030204" pitchFamily="18" charset="0"/>
                        </a:rPr>
                        <m:t>∗</m:t>
                      </m:r>
                      <m:f>
                        <m:fPr>
                          <m:ctrlPr>
                            <a:rPr lang="en-US" sz="4400" b="0" i="1" smtClean="0">
                              <a:latin typeface="Cambria Math" panose="02040503050406030204" pitchFamily="18" charset="0"/>
                            </a:rPr>
                          </m:ctrlPr>
                        </m:fPr>
                        <m:num>
                          <m:r>
                            <a:rPr lang="en-US" sz="4400" b="0" i="1" smtClean="0">
                              <a:latin typeface="Cambria Math" panose="02040503050406030204" pitchFamily="18" charset="0"/>
                            </a:rPr>
                            <m:t>𝑃</m:t>
                          </m:r>
                          <m:d>
                            <m:dPr>
                              <m:ctrlPr>
                                <a:rPr lang="en-US" sz="4400" b="0" i="1" smtClean="0">
                                  <a:latin typeface="Cambria Math" panose="02040503050406030204" pitchFamily="18" charset="0"/>
                                </a:rPr>
                              </m:ctrlPr>
                            </m:dPr>
                            <m:e>
                              <m:r>
                                <m:rPr>
                                  <m:nor/>
                                </m:rPr>
                                <a:rPr lang="en-US" sz="4400" b="0" i="0" smtClean="0">
                                  <a:latin typeface="Cambria Math" panose="02040503050406030204" pitchFamily="18" charset="0"/>
                                </a:rPr>
                                <m:t>RT</m:t>
                              </m:r>
                            </m:e>
                            <m:e>
                              <m:r>
                                <m:rPr>
                                  <m:nor/>
                                </m:rPr>
                                <a:rPr lang="en-US" sz="4400" b="0" i="0" smtClean="0">
                                  <a:latin typeface="Cambria Math" panose="02040503050406030204" pitchFamily="18" charset="0"/>
                                </a:rPr>
                                <m:t>ID</m:t>
                              </m:r>
                            </m:e>
                          </m:d>
                        </m:num>
                        <m:den>
                          <m:r>
                            <a:rPr lang="en-US" sz="4400" b="0" i="1" smtClean="0">
                              <a:latin typeface="Cambria Math" panose="02040503050406030204" pitchFamily="18" charset="0"/>
                            </a:rPr>
                            <m:t>𝑃</m:t>
                          </m:r>
                          <m:r>
                            <a:rPr lang="en-US" sz="4400" b="0" i="1" smtClean="0">
                              <a:latin typeface="Cambria Math" panose="02040503050406030204" pitchFamily="18" charset="0"/>
                            </a:rPr>
                            <m:t>(</m:t>
                          </m:r>
                          <m:r>
                            <m:rPr>
                              <m:nor/>
                            </m:rPr>
                            <a:rPr lang="en-US" sz="4400" b="0" i="0" smtClean="0">
                              <a:latin typeface="Cambria Math" panose="02040503050406030204" pitchFamily="18" charset="0"/>
                            </a:rPr>
                            <m:t>RT</m:t>
                          </m:r>
                          <m:r>
                            <a:rPr lang="en-US" sz="4400" b="0" i="1" smtClean="0">
                              <a:latin typeface="Cambria Math" panose="02040503050406030204" pitchFamily="18" charset="0"/>
                            </a:rPr>
                            <m:t>)</m:t>
                          </m:r>
                        </m:den>
                      </m:f>
                    </m:oMath>
                  </m:oMathPara>
                </a14:m>
                <a:endParaRPr lang="en-US" sz="4400" dirty="0"/>
              </a:p>
            </p:txBody>
          </p:sp>
        </mc:Choice>
        <mc:Fallback xmlns="">
          <p:sp>
            <p:nvSpPr>
              <p:cNvPr id="6" name="TextBox 5">
                <a:extLst>
                  <a:ext uri="{FF2B5EF4-FFF2-40B4-BE49-F238E27FC236}">
                    <a16:creationId xmlns:a16="http://schemas.microsoft.com/office/drawing/2014/main" id="{F3B7EE76-6F77-CC48-A3D6-763A9844333D}"/>
                  </a:ext>
                </a:extLst>
              </p:cNvPr>
              <p:cNvSpPr txBox="1">
                <a:spLocks noRot="1" noChangeAspect="1" noMove="1" noResize="1" noEditPoints="1" noAdjustHandles="1" noChangeArrowheads="1" noChangeShapeType="1" noTextEdit="1"/>
              </p:cNvSpPr>
              <p:nvPr/>
            </p:nvSpPr>
            <p:spPr>
              <a:xfrm>
                <a:off x="1980001" y="3641185"/>
                <a:ext cx="8231858" cy="1450590"/>
              </a:xfrm>
              <a:prstGeom prst="rect">
                <a:avLst/>
              </a:prstGeom>
              <a:blipFill>
                <a:blip r:embed="rId4"/>
                <a:stretch>
                  <a:fillRect b="-1478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5C25FFF-3990-1546-A5EB-0B76938202BB}"/>
              </a:ext>
            </a:extLst>
          </p:cNvPr>
          <p:cNvSpPr txBox="1"/>
          <p:nvPr/>
        </p:nvSpPr>
        <p:spPr>
          <a:xfrm>
            <a:off x="555994" y="2710506"/>
            <a:ext cx="2253310" cy="954107"/>
          </a:xfrm>
          <a:prstGeom prst="rect">
            <a:avLst/>
          </a:prstGeom>
          <a:noFill/>
        </p:spPr>
        <p:txBody>
          <a:bodyPr wrap="square" rtlCol="0">
            <a:spAutoFit/>
          </a:bodyPr>
          <a:lstStyle/>
          <a:p>
            <a:r>
              <a:rPr lang="en-US" sz="2800" dirty="0"/>
              <a:t>Updated confidence</a:t>
            </a:r>
          </a:p>
        </p:txBody>
      </p:sp>
      <p:sp>
        <p:nvSpPr>
          <p:cNvPr id="8" name="TextBox 7">
            <a:extLst>
              <a:ext uri="{FF2B5EF4-FFF2-40B4-BE49-F238E27FC236}">
                <a16:creationId xmlns:a16="http://schemas.microsoft.com/office/drawing/2014/main" id="{3C69BB93-BC66-4744-A961-D75AD8176627}"/>
              </a:ext>
            </a:extLst>
          </p:cNvPr>
          <p:cNvSpPr txBox="1"/>
          <p:nvPr/>
        </p:nvSpPr>
        <p:spPr>
          <a:xfrm>
            <a:off x="2561218" y="2590145"/>
            <a:ext cx="3344185" cy="523220"/>
          </a:xfrm>
          <a:prstGeom prst="rect">
            <a:avLst/>
          </a:prstGeom>
          <a:noFill/>
        </p:spPr>
        <p:txBody>
          <a:bodyPr wrap="none" rtlCol="0">
            <a:spAutoFit/>
          </a:bodyPr>
          <a:lstStyle/>
          <a:p>
            <a:r>
              <a:rPr lang="en-US" sz="2800" dirty="0"/>
              <a:t>Spectral confidence</a:t>
            </a:r>
          </a:p>
        </p:txBody>
      </p:sp>
      <p:sp>
        <p:nvSpPr>
          <p:cNvPr id="9" name="TextBox 8">
            <a:extLst>
              <a:ext uri="{FF2B5EF4-FFF2-40B4-BE49-F238E27FC236}">
                <a16:creationId xmlns:a16="http://schemas.microsoft.com/office/drawing/2014/main" id="{09CF8817-0721-3E49-AB32-C7FFE446CF3C}"/>
              </a:ext>
            </a:extLst>
          </p:cNvPr>
          <p:cNvSpPr txBox="1"/>
          <p:nvPr/>
        </p:nvSpPr>
        <p:spPr>
          <a:xfrm>
            <a:off x="6556628" y="2242050"/>
            <a:ext cx="4044697" cy="523220"/>
          </a:xfrm>
          <a:prstGeom prst="rect">
            <a:avLst/>
          </a:prstGeom>
          <a:noFill/>
        </p:spPr>
        <p:txBody>
          <a:bodyPr wrap="none" rtlCol="0">
            <a:spAutoFit/>
          </a:bodyPr>
          <a:lstStyle/>
          <a:p>
            <a:r>
              <a:rPr lang="en-US" sz="2800" dirty="0"/>
              <a:t>Retention time evidence</a:t>
            </a:r>
          </a:p>
        </p:txBody>
      </p:sp>
      <p:cxnSp>
        <p:nvCxnSpPr>
          <p:cNvPr id="10" name="Straight Arrow Connector 9">
            <a:extLst>
              <a:ext uri="{FF2B5EF4-FFF2-40B4-BE49-F238E27FC236}">
                <a16:creationId xmlns:a16="http://schemas.microsoft.com/office/drawing/2014/main" id="{0B1A8BB9-0B1A-B746-B780-EF49243CBC35}"/>
              </a:ext>
            </a:extLst>
          </p:cNvPr>
          <p:cNvCxnSpPr>
            <a:cxnSpLocks/>
          </p:cNvCxnSpPr>
          <p:nvPr/>
        </p:nvCxnSpPr>
        <p:spPr>
          <a:xfrm>
            <a:off x="1303867" y="3741346"/>
            <a:ext cx="1032933" cy="680392"/>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ADF9F62-924B-D946-88D8-2681168C2C23}"/>
              </a:ext>
            </a:extLst>
          </p:cNvPr>
          <p:cNvCxnSpPr>
            <a:cxnSpLocks/>
            <a:stCxn id="8" idx="2"/>
          </p:cNvCxnSpPr>
          <p:nvPr/>
        </p:nvCxnSpPr>
        <p:spPr>
          <a:xfrm>
            <a:off x="4233311" y="3113365"/>
            <a:ext cx="1862689" cy="800592"/>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46174A0-42DA-1D41-B6BD-3CC4B0C58373}"/>
              </a:ext>
            </a:extLst>
          </p:cNvPr>
          <p:cNvCxnSpPr>
            <a:cxnSpLocks/>
          </p:cNvCxnSpPr>
          <p:nvPr/>
        </p:nvCxnSpPr>
        <p:spPr>
          <a:xfrm flipH="1">
            <a:off x="8534400" y="2761617"/>
            <a:ext cx="1" cy="752443"/>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671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E018-15AA-CF4A-A64A-0400D0CFABC2}"/>
              </a:ext>
            </a:extLst>
          </p:cNvPr>
          <p:cNvSpPr>
            <a:spLocks noGrp="1"/>
          </p:cNvSpPr>
          <p:nvPr>
            <p:ph type="title"/>
          </p:nvPr>
        </p:nvSpPr>
        <p:spPr>
          <a:xfrm>
            <a:off x="1590675" y="627818"/>
            <a:ext cx="9010650" cy="1325563"/>
          </a:xfrm>
        </p:spPr>
        <p:txBody>
          <a:bodyPr>
            <a:normAutofit/>
          </a:bodyPr>
          <a:lstStyle/>
          <a:p>
            <a:r>
              <a:rPr lang="en-US" sz="6000" dirty="0"/>
              <a:t>Easily Generalizable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3B7EE76-6F77-CC48-A3D6-763A9844333D}"/>
                  </a:ext>
                </a:extLst>
              </p:cNvPr>
              <p:cNvSpPr txBox="1"/>
              <p:nvPr/>
            </p:nvSpPr>
            <p:spPr>
              <a:xfrm>
                <a:off x="160422" y="3641185"/>
                <a:ext cx="7194887" cy="11868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𝐼𝐷</m:t>
                          </m:r>
                        </m:e>
                        <m:e>
                          <m:r>
                            <a:rPr lang="en-US" sz="3600" b="0" i="1" smtClean="0">
                              <a:latin typeface="Cambria Math" panose="02040503050406030204" pitchFamily="18" charset="0"/>
                            </a:rPr>
                            <m:t>𝑅𝑇</m:t>
                          </m:r>
                          <m:r>
                            <a:rPr lang="en-US" sz="3600" b="0" i="1" smtClean="0">
                              <a:latin typeface="Cambria Math" panose="02040503050406030204" pitchFamily="18" charset="0"/>
                            </a:rPr>
                            <m:t>,</m:t>
                          </m:r>
                          <m:r>
                            <a:rPr lang="en-US" sz="3600" b="0" i="1" smtClean="0">
                              <a:latin typeface="Cambria Math" panose="02040503050406030204" pitchFamily="18" charset="0"/>
                            </a:rPr>
                            <m:t>𝐴</m:t>
                          </m:r>
                          <m:r>
                            <a:rPr lang="en-US" sz="3600" b="0" i="1" smtClean="0">
                              <a:latin typeface="Cambria Math" panose="02040503050406030204" pitchFamily="18" charset="0"/>
                            </a:rPr>
                            <m:t>,</m:t>
                          </m:r>
                          <m:r>
                            <a:rPr lang="en-US" sz="3600" b="0" i="1" smtClean="0">
                              <a:latin typeface="Cambria Math" panose="02040503050406030204" pitchFamily="18" charset="0"/>
                            </a:rPr>
                            <m:t>𝐵</m:t>
                          </m:r>
                        </m:e>
                      </m:d>
                      <m:r>
                        <a:rPr lang="en-US" sz="3600" b="0" i="1" smtClean="0">
                          <a:latin typeface="Cambria Math" panose="02040503050406030204" pitchFamily="18" charset="0"/>
                        </a:rPr>
                        <m:t>=</m:t>
                      </m:r>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𝐼𝐷</m:t>
                          </m:r>
                        </m:e>
                      </m:d>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𝑅𝑇</m:t>
                              </m:r>
                            </m:e>
                            <m:e>
                              <m:r>
                                <a:rPr lang="en-US" sz="3600" b="0" i="1" smtClean="0">
                                  <a:latin typeface="Cambria Math" panose="02040503050406030204" pitchFamily="18" charset="0"/>
                                </a:rPr>
                                <m:t>𝐼𝐷</m:t>
                              </m:r>
                            </m:e>
                          </m:d>
                        </m:num>
                        <m:den>
                          <m:r>
                            <a:rPr lang="en-US" sz="3600" b="0" i="1" smtClean="0">
                              <a:latin typeface="Cambria Math" panose="02040503050406030204" pitchFamily="18" charset="0"/>
                            </a:rPr>
                            <m:t>𝑃</m:t>
                          </m:r>
                          <m:r>
                            <a:rPr lang="en-US" sz="3600" b="0" i="1" smtClean="0">
                              <a:latin typeface="Cambria Math" panose="02040503050406030204" pitchFamily="18" charset="0"/>
                            </a:rPr>
                            <m:t>(</m:t>
                          </m:r>
                          <m:r>
                            <a:rPr lang="en-US" sz="3600" b="0" i="1" smtClean="0">
                              <a:latin typeface="Cambria Math" panose="02040503050406030204" pitchFamily="18" charset="0"/>
                            </a:rPr>
                            <m:t>𝑅𝑇</m:t>
                          </m:r>
                          <m:r>
                            <a:rPr lang="en-US" sz="3600" b="0" i="1" smtClean="0">
                              <a:latin typeface="Cambria Math" panose="02040503050406030204" pitchFamily="18" charset="0"/>
                            </a:rPr>
                            <m:t>)</m:t>
                          </m:r>
                        </m:den>
                      </m:f>
                    </m:oMath>
                  </m:oMathPara>
                </a14:m>
                <a:endParaRPr lang="en-US" sz="3600" dirty="0"/>
              </a:p>
            </p:txBody>
          </p:sp>
        </mc:Choice>
        <mc:Fallback xmlns="">
          <p:sp>
            <p:nvSpPr>
              <p:cNvPr id="6" name="TextBox 5">
                <a:extLst>
                  <a:ext uri="{FF2B5EF4-FFF2-40B4-BE49-F238E27FC236}">
                    <a16:creationId xmlns:a16="http://schemas.microsoft.com/office/drawing/2014/main" id="{F3B7EE76-6F77-CC48-A3D6-763A9844333D}"/>
                  </a:ext>
                </a:extLst>
              </p:cNvPr>
              <p:cNvSpPr txBox="1">
                <a:spLocks noRot="1" noChangeAspect="1" noMove="1" noResize="1" noEditPoints="1" noAdjustHandles="1" noChangeArrowheads="1" noChangeShapeType="1" noTextEdit="1"/>
              </p:cNvSpPr>
              <p:nvPr/>
            </p:nvSpPr>
            <p:spPr>
              <a:xfrm>
                <a:off x="160422" y="3641185"/>
                <a:ext cx="7194887" cy="1186800"/>
              </a:xfrm>
              <a:prstGeom prst="rect">
                <a:avLst/>
              </a:prstGeom>
              <a:blipFill>
                <a:blip r:embed="rId3"/>
                <a:stretch>
                  <a:fillRect l="-353" b="-148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172A3EC-F7F8-AC46-BE97-7C5761F67377}"/>
                  </a:ext>
                </a:extLst>
              </p:cNvPr>
              <p:cNvSpPr/>
              <p:nvPr/>
            </p:nvSpPr>
            <p:spPr>
              <a:xfrm>
                <a:off x="7251863" y="3575583"/>
                <a:ext cx="2479582" cy="12791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𝑃</m:t>
                          </m:r>
                          <m:d>
                            <m:dPr>
                              <m:ctrlPr>
                                <a:rPr lang="en-US" sz="3600" i="1">
                                  <a:latin typeface="Cambria Math" panose="02040503050406030204" pitchFamily="18" charset="0"/>
                                </a:rPr>
                              </m:ctrlPr>
                            </m:dPr>
                            <m:e>
                              <m:r>
                                <a:rPr lang="en-US" sz="3600" b="0" i="1" smtClean="0">
                                  <a:latin typeface="Cambria Math" panose="02040503050406030204" pitchFamily="18" charset="0"/>
                                </a:rPr>
                                <m:t>𝐴</m:t>
                              </m:r>
                            </m:e>
                            <m:e>
                              <m:r>
                                <a:rPr lang="en-US" sz="3600" b="0" i="1" smtClean="0">
                                  <a:latin typeface="Cambria Math" panose="02040503050406030204" pitchFamily="18" charset="0"/>
                                </a:rPr>
                                <m:t>𝐼𝐷</m:t>
                              </m:r>
                            </m:e>
                          </m:d>
                        </m:num>
                        <m:den>
                          <m:r>
                            <a:rPr lang="en-US" sz="3600" i="1">
                              <a:latin typeface="Cambria Math" panose="02040503050406030204" pitchFamily="18" charset="0"/>
                            </a:rPr>
                            <m:t>𝑃</m:t>
                          </m:r>
                          <m:r>
                            <a:rPr lang="en-US" sz="3600" i="1">
                              <a:latin typeface="Cambria Math" panose="02040503050406030204" pitchFamily="18" charset="0"/>
                            </a:rPr>
                            <m:t>(</m:t>
                          </m:r>
                          <m:r>
                            <a:rPr lang="en-US" sz="3600" b="0" i="1" smtClean="0">
                              <a:latin typeface="Cambria Math" panose="02040503050406030204" pitchFamily="18" charset="0"/>
                            </a:rPr>
                            <m:t>𝐴</m:t>
                          </m:r>
                          <m:r>
                            <a:rPr lang="en-US" sz="3600" i="1">
                              <a:latin typeface="Cambria Math" panose="02040503050406030204" pitchFamily="18" charset="0"/>
                            </a:rPr>
                            <m:t>)</m:t>
                          </m:r>
                        </m:den>
                      </m:f>
                    </m:oMath>
                  </m:oMathPara>
                </a14:m>
                <a:endParaRPr lang="en-US" sz="3600" dirty="0"/>
              </a:p>
            </p:txBody>
          </p:sp>
        </mc:Choice>
        <mc:Fallback xmlns="">
          <p:sp>
            <p:nvSpPr>
              <p:cNvPr id="17" name="Rectangle 16">
                <a:extLst>
                  <a:ext uri="{FF2B5EF4-FFF2-40B4-BE49-F238E27FC236}">
                    <a16:creationId xmlns:a16="http://schemas.microsoft.com/office/drawing/2014/main" id="{D172A3EC-F7F8-AC46-BE97-7C5761F67377}"/>
                  </a:ext>
                </a:extLst>
              </p:cNvPr>
              <p:cNvSpPr>
                <a:spLocks noRot="1" noChangeAspect="1" noMove="1" noResize="1" noEditPoints="1" noAdjustHandles="1" noChangeArrowheads="1" noChangeShapeType="1" noTextEdit="1"/>
              </p:cNvSpPr>
              <p:nvPr/>
            </p:nvSpPr>
            <p:spPr>
              <a:xfrm>
                <a:off x="7251863" y="3575583"/>
                <a:ext cx="2479582" cy="1279133"/>
              </a:xfrm>
              <a:prstGeom prst="rect">
                <a:avLst/>
              </a:prstGeom>
              <a:blipFill>
                <a:blip r:embed="rId4"/>
                <a:stretch>
                  <a:fillRect b="-10891"/>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1972A6D5-BF98-E14C-AFDA-13121F511371}"/>
              </a:ext>
            </a:extLst>
          </p:cNvPr>
          <p:cNvSpPr txBox="1"/>
          <p:nvPr/>
        </p:nvSpPr>
        <p:spPr>
          <a:xfrm>
            <a:off x="6947065" y="2172461"/>
            <a:ext cx="1622560" cy="523220"/>
          </a:xfrm>
          <a:prstGeom prst="rect">
            <a:avLst/>
          </a:prstGeom>
          <a:noFill/>
        </p:spPr>
        <p:txBody>
          <a:bodyPr wrap="none" rtlCol="0">
            <a:spAutoFit/>
          </a:bodyPr>
          <a:lstStyle/>
          <a:p>
            <a:r>
              <a:rPr lang="en-US" sz="2800" dirty="0"/>
              <a:t>Drift time</a:t>
            </a:r>
          </a:p>
        </p:txBody>
      </p:sp>
      <p:cxnSp>
        <p:nvCxnSpPr>
          <p:cNvPr id="22" name="Straight Arrow Connector 21">
            <a:extLst>
              <a:ext uri="{FF2B5EF4-FFF2-40B4-BE49-F238E27FC236}">
                <a16:creationId xmlns:a16="http://schemas.microsoft.com/office/drawing/2014/main" id="{21780F10-BF75-A443-A726-4EC8A79BCCFB}"/>
              </a:ext>
            </a:extLst>
          </p:cNvPr>
          <p:cNvCxnSpPr>
            <a:cxnSpLocks/>
            <a:stCxn id="19" idx="2"/>
          </p:cNvCxnSpPr>
          <p:nvPr/>
        </p:nvCxnSpPr>
        <p:spPr>
          <a:xfrm>
            <a:off x="7758345" y="2695681"/>
            <a:ext cx="567508" cy="733319"/>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868432E-B42D-AD41-9BAA-BE04785646FE}"/>
                  </a:ext>
                </a:extLst>
              </p:cNvPr>
              <p:cNvSpPr/>
              <p:nvPr/>
            </p:nvSpPr>
            <p:spPr>
              <a:xfrm>
                <a:off x="9495011" y="3575583"/>
                <a:ext cx="2479582" cy="12791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𝑃</m:t>
                          </m:r>
                          <m:d>
                            <m:dPr>
                              <m:ctrlPr>
                                <a:rPr lang="en-US" sz="3600" i="1">
                                  <a:latin typeface="Cambria Math" panose="02040503050406030204" pitchFamily="18" charset="0"/>
                                </a:rPr>
                              </m:ctrlPr>
                            </m:dPr>
                            <m:e>
                              <m:r>
                                <a:rPr lang="en-US" sz="3600" b="0" i="1" smtClean="0">
                                  <a:latin typeface="Cambria Math" panose="02040503050406030204" pitchFamily="18" charset="0"/>
                                </a:rPr>
                                <m:t>𝐵</m:t>
                              </m:r>
                            </m:e>
                            <m:e>
                              <m:r>
                                <a:rPr lang="en-US" sz="3600" b="0" i="1" smtClean="0">
                                  <a:latin typeface="Cambria Math" panose="02040503050406030204" pitchFamily="18" charset="0"/>
                                </a:rPr>
                                <m:t>𝐼𝐷</m:t>
                              </m:r>
                            </m:e>
                          </m:d>
                        </m:num>
                        <m:den>
                          <m:r>
                            <a:rPr lang="en-US" sz="3600" i="1">
                              <a:latin typeface="Cambria Math" panose="02040503050406030204" pitchFamily="18" charset="0"/>
                            </a:rPr>
                            <m:t>𝑃</m:t>
                          </m:r>
                          <m:r>
                            <a:rPr lang="en-US" sz="3600" i="1">
                              <a:latin typeface="Cambria Math" panose="02040503050406030204" pitchFamily="18" charset="0"/>
                            </a:rPr>
                            <m:t>(</m:t>
                          </m:r>
                          <m:r>
                            <a:rPr lang="en-US" sz="3600" b="0" i="1" smtClean="0">
                              <a:latin typeface="Cambria Math" panose="02040503050406030204" pitchFamily="18" charset="0"/>
                            </a:rPr>
                            <m:t>𝐵</m:t>
                          </m:r>
                          <m:r>
                            <a:rPr lang="en-US" sz="3600" i="1">
                              <a:latin typeface="Cambria Math" panose="02040503050406030204" pitchFamily="18" charset="0"/>
                            </a:rPr>
                            <m:t>)</m:t>
                          </m:r>
                        </m:den>
                      </m:f>
                    </m:oMath>
                  </m:oMathPara>
                </a14:m>
                <a:endParaRPr lang="en-US" sz="3600" dirty="0"/>
              </a:p>
            </p:txBody>
          </p:sp>
        </mc:Choice>
        <mc:Fallback xmlns="">
          <p:sp>
            <p:nvSpPr>
              <p:cNvPr id="8" name="Rectangle 7">
                <a:extLst>
                  <a:ext uri="{FF2B5EF4-FFF2-40B4-BE49-F238E27FC236}">
                    <a16:creationId xmlns:a16="http://schemas.microsoft.com/office/drawing/2014/main" id="{D868432E-B42D-AD41-9BAA-BE04785646FE}"/>
                  </a:ext>
                </a:extLst>
              </p:cNvPr>
              <p:cNvSpPr>
                <a:spLocks noRot="1" noChangeAspect="1" noMove="1" noResize="1" noEditPoints="1" noAdjustHandles="1" noChangeArrowheads="1" noChangeShapeType="1" noTextEdit="1"/>
              </p:cNvSpPr>
              <p:nvPr/>
            </p:nvSpPr>
            <p:spPr>
              <a:xfrm>
                <a:off x="9495011" y="3575583"/>
                <a:ext cx="2479582" cy="1279133"/>
              </a:xfrm>
              <a:prstGeom prst="rect">
                <a:avLst/>
              </a:prstGeom>
              <a:blipFill>
                <a:blip r:embed="rId5"/>
                <a:stretch>
                  <a:fillRect b="-1089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6D3CE18-7ED0-B947-AB98-4F971009B7E9}"/>
              </a:ext>
            </a:extLst>
          </p:cNvPr>
          <p:cNvSpPr txBox="1"/>
          <p:nvPr/>
        </p:nvSpPr>
        <p:spPr>
          <a:xfrm>
            <a:off x="8966815" y="2199572"/>
            <a:ext cx="2361544" cy="523220"/>
          </a:xfrm>
          <a:prstGeom prst="rect">
            <a:avLst/>
          </a:prstGeom>
          <a:noFill/>
        </p:spPr>
        <p:txBody>
          <a:bodyPr wrap="none" rtlCol="0">
            <a:spAutoFit/>
          </a:bodyPr>
          <a:lstStyle/>
          <a:p>
            <a:r>
              <a:rPr lang="en-US" sz="2800" dirty="0"/>
              <a:t>MS1 Intensity</a:t>
            </a:r>
          </a:p>
        </p:txBody>
      </p:sp>
      <p:cxnSp>
        <p:nvCxnSpPr>
          <p:cNvPr id="10" name="Straight Arrow Connector 9">
            <a:extLst>
              <a:ext uri="{FF2B5EF4-FFF2-40B4-BE49-F238E27FC236}">
                <a16:creationId xmlns:a16="http://schemas.microsoft.com/office/drawing/2014/main" id="{8F0180D2-5577-0A4D-B7A2-F0772758F8B8}"/>
              </a:ext>
            </a:extLst>
          </p:cNvPr>
          <p:cNvCxnSpPr>
            <a:cxnSpLocks/>
            <a:stCxn id="9" idx="2"/>
            <a:endCxn id="8" idx="0"/>
          </p:cNvCxnSpPr>
          <p:nvPr/>
        </p:nvCxnSpPr>
        <p:spPr>
          <a:xfrm>
            <a:off x="10147587" y="2722792"/>
            <a:ext cx="587215" cy="852791"/>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08F62A-596F-1A4C-AA90-7122A51C2B1E}"/>
              </a:ext>
            </a:extLst>
          </p:cNvPr>
          <p:cNvSpPr txBox="1"/>
          <p:nvPr/>
        </p:nvSpPr>
        <p:spPr>
          <a:xfrm>
            <a:off x="3992830" y="2199572"/>
            <a:ext cx="2504212" cy="523220"/>
          </a:xfrm>
          <a:prstGeom prst="rect">
            <a:avLst/>
          </a:prstGeom>
          <a:noFill/>
        </p:spPr>
        <p:txBody>
          <a:bodyPr wrap="none" rtlCol="0">
            <a:spAutoFit/>
          </a:bodyPr>
          <a:lstStyle/>
          <a:p>
            <a:r>
              <a:rPr lang="en-US" sz="2800" dirty="0"/>
              <a:t>Retention time</a:t>
            </a:r>
          </a:p>
        </p:txBody>
      </p:sp>
      <p:cxnSp>
        <p:nvCxnSpPr>
          <p:cNvPr id="13" name="Straight Arrow Connector 12">
            <a:extLst>
              <a:ext uri="{FF2B5EF4-FFF2-40B4-BE49-F238E27FC236}">
                <a16:creationId xmlns:a16="http://schemas.microsoft.com/office/drawing/2014/main" id="{AB2C7EE8-CD77-CD41-8428-B39DA41D4B69}"/>
              </a:ext>
            </a:extLst>
          </p:cNvPr>
          <p:cNvCxnSpPr>
            <a:cxnSpLocks/>
          </p:cNvCxnSpPr>
          <p:nvPr/>
        </p:nvCxnSpPr>
        <p:spPr>
          <a:xfrm>
            <a:off x="5597638" y="2775758"/>
            <a:ext cx="687646" cy="749026"/>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982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9E8C-8668-CF4C-9F5C-521572AABE66}"/>
              </a:ext>
            </a:extLst>
          </p:cNvPr>
          <p:cNvSpPr>
            <a:spLocks noGrp="1"/>
          </p:cNvSpPr>
          <p:nvPr>
            <p:ph type="title"/>
          </p:nvPr>
        </p:nvSpPr>
        <p:spPr/>
        <p:txBody>
          <a:bodyPr/>
          <a:lstStyle/>
          <a:p>
            <a:r>
              <a:rPr lang="en-US" dirty="0"/>
              <a:t>Retention time as a feature</a:t>
            </a:r>
          </a:p>
        </p:txBody>
      </p:sp>
      <p:grpSp>
        <p:nvGrpSpPr>
          <p:cNvPr id="13" name="Group 12">
            <a:extLst>
              <a:ext uri="{FF2B5EF4-FFF2-40B4-BE49-F238E27FC236}">
                <a16:creationId xmlns:a16="http://schemas.microsoft.com/office/drawing/2014/main" id="{B069558C-A37A-8047-B06A-B8388D5A64A8}"/>
              </a:ext>
            </a:extLst>
          </p:cNvPr>
          <p:cNvGrpSpPr/>
          <p:nvPr/>
        </p:nvGrpSpPr>
        <p:grpSpPr>
          <a:xfrm>
            <a:off x="859466" y="1534706"/>
            <a:ext cx="6394240" cy="4887359"/>
            <a:chOff x="617378" y="1288102"/>
            <a:chExt cx="7208185" cy="5509487"/>
          </a:xfrm>
        </p:grpSpPr>
        <p:sp>
          <p:nvSpPr>
            <p:cNvPr id="11" name="Rectangle 10">
              <a:extLst>
                <a:ext uri="{FF2B5EF4-FFF2-40B4-BE49-F238E27FC236}">
                  <a16:creationId xmlns:a16="http://schemas.microsoft.com/office/drawing/2014/main" id="{57E1C5BA-6CCE-A243-BAB4-64C46B4E4FB8}"/>
                </a:ext>
              </a:extLst>
            </p:cNvPr>
            <p:cNvSpPr/>
            <p:nvPr/>
          </p:nvSpPr>
          <p:spPr>
            <a:xfrm>
              <a:off x="617378" y="1288102"/>
              <a:ext cx="7208185" cy="55094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323575-5F8C-8C44-94A5-5793896CFABC}"/>
                </a:ext>
              </a:extLst>
            </p:cNvPr>
            <p:cNvPicPr>
              <a:picLocks noChangeAspect="1"/>
            </p:cNvPicPr>
            <p:nvPr/>
          </p:nvPicPr>
          <p:blipFill>
            <a:blip r:embed="rId3"/>
            <a:stretch>
              <a:fillRect/>
            </a:stretch>
          </p:blipFill>
          <p:spPr>
            <a:xfrm>
              <a:off x="617378" y="1477926"/>
              <a:ext cx="7208185" cy="5148704"/>
            </a:xfrm>
            <a:prstGeom prst="rect">
              <a:avLst/>
            </a:prstGeom>
          </p:spPr>
        </p:pic>
        <p:sp>
          <p:nvSpPr>
            <p:cNvPr id="4" name="Rectangle 3">
              <a:extLst>
                <a:ext uri="{FF2B5EF4-FFF2-40B4-BE49-F238E27FC236}">
                  <a16:creationId xmlns:a16="http://schemas.microsoft.com/office/drawing/2014/main" id="{C9A2994B-A626-1D46-BE60-7B5230F8E5DD}"/>
                </a:ext>
              </a:extLst>
            </p:cNvPr>
            <p:cNvSpPr/>
            <p:nvPr/>
          </p:nvSpPr>
          <p:spPr>
            <a:xfrm>
              <a:off x="2200964" y="2209936"/>
              <a:ext cx="2159566" cy="584775"/>
            </a:xfrm>
            <a:prstGeom prst="rect">
              <a:avLst/>
            </a:prstGeom>
          </p:spPr>
          <p:txBody>
            <a:bodyPr wrap="none">
              <a:spAutoFit/>
            </a:bodyPr>
            <a:lstStyle/>
            <a:p>
              <a:pPr algn="ctr"/>
              <a:r>
                <a:rPr lang="en-US" sz="3200" dirty="0">
                  <a:solidFill>
                    <a:schemeClr val="bg1"/>
                  </a:solidFill>
                  <a:latin typeface="Courier" pitchFamily="2" charset="0"/>
                </a:rPr>
                <a:t>VSANPETK</a:t>
              </a:r>
            </a:p>
          </p:txBody>
        </p:sp>
        <p:sp>
          <p:nvSpPr>
            <p:cNvPr id="6" name="TextBox 5">
              <a:extLst>
                <a:ext uri="{FF2B5EF4-FFF2-40B4-BE49-F238E27FC236}">
                  <a16:creationId xmlns:a16="http://schemas.microsoft.com/office/drawing/2014/main" id="{F8D800A1-07C0-2A46-BC76-F0A019AFC250}"/>
                </a:ext>
              </a:extLst>
            </p:cNvPr>
            <p:cNvSpPr txBox="1"/>
            <p:nvPr/>
          </p:nvSpPr>
          <p:spPr>
            <a:xfrm>
              <a:off x="3015405" y="3061834"/>
              <a:ext cx="1722484" cy="659213"/>
            </a:xfrm>
            <a:prstGeom prst="rect">
              <a:avLst/>
            </a:prstGeom>
            <a:noFill/>
          </p:spPr>
          <p:txBody>
            <a:bodyPr wrap="none" rtlCol="0">
              <a:spAutoFit/>
            </a:bodyPr>
            <a:lstStyle/>
            <a:p>
              <a:r>
                <a:rPr lang="en-US" sz="3200" dirty="0">
                  <a:solidFill>
                    <a:srgbClr val="0070C0"/>
                  </a:solidFill>
                </a:rPr>
                <a:t>Correct</a:t>
              </a:r>
            </a:p>
          </p:txBody>
        </p:sp>
        <p:sp>
          <p:nvSpPr>
            <p:cNvPr id="8" name="TextBox 7">
              <a:extLst>
                <a:ext uri="{FF2B5EF4-FFF2-40B4-BE49-F238E27FC236}">
                  <a16:creationId xmlns:a16="http://schemas.microsoft.com/office/drawing/2014/main" id="{0D2E1483-3565-484C-A77B-3C79E1B2BFF2}"/>
                </a:ext>
              </a:extLst>
            </p:cNvPr>
            <p:cNvSpPr txBox="1"/>
            <p:nvPr/>
          </p:nvSpPr>
          <p:spPr>
            <a:xfrm>
              <a:off x="2200964" y="4380824"/>
              <a:ext cx="2004385" cy="659213"/>
            </a:xfrm>
            <a:prstGeom prst="rect">
              <a:avLst/>
            </a:prstGeom>
            <a:noFill/>
          </p:spPr>
          <p:txBody>
            <a:bodyPr wrap="none" rtlCol="0">
              <a:spAutoFit/>
            </a:bodyPr>
            <a:lstStyle/>
            <a:p>
              <a:r>
                <a:rPr lang="en-US" sz="3200" dirty="0">
                  <a:solidFill>
                    <a:srgbClr val="FF0000"/>
                  </a:solidFill>
                </a:rPr>
                <a:t>Incorrect</a:t>
              </a:r>
            </a:p>
          </p:txBody>
        </p:sp>
      </p:grpSp>
      <p:sp>
        <p:nvSpPr>
          <p:cNvPr id="14" name="TextBox 13">
            <a:extLst>
              <a:ext uri="{FF2B5EF4-FFF2-40B4-BE49-F238E27FC236}">
                <a16:creationId xmlns:a16="http://schemas.microsoft.com/office/drawing/2014/main" id="{AB81D327-699B-3A4E-BFDA-4D33124F054C}"/>
              </a:ext>
            </a:extLst>
          </p:cNvPr>
          <p:cNvSpPr txBox="1"/>
          <p:nvPr/>
        </p:nvSpPr>
        <p:spPr>
          <a:xfrm>
            <a:off x="7432364" y="2519583"/>
            <a:ext cx="4190571" cy="584775"/>
          </a:xfrm>
          <a:prstGeom prst="rect">
            <a:avLst/>
          </a:prstGeom>
          <a:noFill/>
        </p:spPr>
        <p:txBody>
          <a:bodyPr wrap="none" rtlCol="0">
            <a:spAutoFit/>
          </a:bodyPr>
          <a:lstStyle/>
          <a:p>
            <a:r>
              <a:rPr lang="en-US" sz="3200" b="1" dirty="0"/>
              <a:t>Upgrade Confidence</a:t>
            </a:r>
          </a:p>
        </p:txBody>
      </p:sp>
      <p:sp>
        <p:nvSpPr>
          <p:cNvPr id="15" name="TextBox 14">
            <a:extLst>
              <a:ext uri="{FF2B5EF4-FFF2-40B4-BE49-F238E27FC236}">
                <a16:creationId xmlns:a16="http://schemas.microsoft.com/office/drawing/2014/main" id="{85FFF4D4-AC4E-9148-A57B-F4BF8B5CBA98}"/>
              </a:ext>
            </a:extLst>
          </p:cNvPr>
          <p:cNvSpPr txBox="1"/>
          <p:nvPr/>
        </p:nvSpPr>
        <p:spPr>
          <a:xfrm>
            <a:off x="7432364" y="4786634"/>
            <a:ext cx="4759636" cy="584775"/>
          </a:xfrm>
          <a:prstGeom prst="rect">
            <a:avLst/>
          </a:prstGeom>
          <a:noFill/>
        </p:spPr>
        <p:txBody>
          <a:bodyPr wrap="none" rtlCol="0">
            <a:spAutoFit/>
          </a:bodyPr>
          <a:lstStyle/>
          <a:p>
            <a:r>
              <a:rPr lang="en-US" sz="3200" b="1" dirty="0"/>
              <a:t>Downgrade Confidence</a:t>
            </a:r>
          </a:p>
        </p:txBody>
      </p:sp>
      <p:cxnSp>
        <p:nvCxnSpPr>
          <p:cNvPr id="17" name="Straight Arrow Connector 16">
            <a:extLst>
              <a:ext uri="{FF2B5EF4-FFF2-40B4-BE49-F238E27FC236}">
                <a16:creationId xmlns:a16="http://schemas.microsoft.com/office/drawing/2014/main" id="{913691BE-2D86-DA4E-9C08-25864DAB651E}"/>
              </a:ext>
            </a:extLst>
          </p:cNvPr>
          <p:cNvCxnSpPr>
            <a:stCxn id="14" idx="1"/>
          </p:cNvCxnSpPr>
          <p:nvPr/>
        </p:nvCxnSpPr>
        <p:spPr>
          <a:xfrm flipH="1">
            <a:off x="5039833" y="2811971"/>
            <a:ext cx="2392531" cy="229165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8FF44CF-475B-FE4B-BDE5-3215D21A0AD3}"/>
              </a:ext>
            </a:extLst>
          </p:cNvPr>
          <p:cNvCxnSpPr>
            <a:cxnSpLocks/>
            <a:stCxn id="15" idx="1"/>
          </p:cNvCxnSpPr>
          <p:nvPr/>
        </p:nvCxnSpPr>
        <p:spPr>
          <a:xfrm flipH="1">
            <a:off x="6680163" y="5079022"/>
            <a:ext cx="752201" cy="75883"/>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8C0E455-2DCB-B742-8EF6-D2C361A3A408}"/>
              </a:ext>
            </a:extLst>
          </p:cNvPr>
          <p:cNvSpPr txBox="1"/>
          <p:nvPr/>
        </p:nvSpPr>
        <p:spPr>
          <a:xfrm>
            <a:off x="4681602" y="4779697"/>
            <a:ext cx="441146" cy="707886"/>
          </a:xfrm>
          <a:prstGeom prst="rect">
            <a:avLst/>
          </a:prstGeom>
          <a:noFill/>
        </p:spPr>
        <p:txBody>
          <a:bodyPr wrap="none" rtlCol="0">
            <a:spAutoFit/>
          </a:bodyPr>
          <a:lstStyle/>
          <a:p>
            <a:r>
              <a:rPr lang="en-US" sz="4000" dirty="0">
                <a:solidFill>
                  <a:schemeClr val="bg1"/>
                </a:solidFill>
              </a:rPr>
              <a:t>x</a:t>
            </a:r>
            <a:endParaRPr lang="en-US" dirty="0">
              <a:solidFill>
                <a:schemeClr val="bg1"/>
              </a:solidFill>
            </a:endParaRPr>
          </a:p>
        </p:txBody>
      </p:sp>
      <p:sp>
        <p:nvSpPr>
          <p:cNvPr id="23" name="TextBox 22">
            <a:extLst>
              <a:ext uri="{FF2B5EF4-FFF2-40B4-BE49-F238E27FC236}">
                <a16:creationId xmlns:a16="http://schemas.microsoft.com/office/drawing/2014/main" id="{3E423B4B-73FD-5542-95E7-595B99A858DF}"/>
              </a:ext>
            </a:extLst>
          </p:cNvPr>
          <p:cNvSpPr txBox="1"/>
          <p:nvPr/>
        </p:nvSpPr>
        <p:spPr>
          <a:xfrm>
            <a:off x="6239017" y="4777338"/>
            <a:ext cx="441146" cy="707886"/>
          </a:xfrm>
          <a:prstGeom prst="rect">
            <a:avLst/>
          </a:prstGeom>
          <a:noFill/>
        </p:spPr>
        <p:txBody>
          <a:bodyPr wrap="none" rtlCol="0">
            <a:spAutoFit/>
          </a:bodyPr>
          <a:lstStyle/>
          <a:p>
            <a:r>
              <a:rPr lang="en-US" sz="4000" dirty="0">
                <a:solidFill>
                  <a:schemeClr val="bg1"/>
                </a:solidFill>
              </a:rPr>
              <a:t>x</a:t>
            </a:r>
            <a:endParaRPr lang="en-US" dirty="0">
              <a:solidFill>
                <a:schemeClr val="bg1"/>
              </a:solidFill>
            </a:endParaRPr>
          </a:p>
        </p:txBody>
      </p:sp>
    </p:spTree>
    <p:extLst>
      <p:ext uri="{BB962C8B-B14F-4D97-AF65-F5344CB8AC3E}">
        <p14:creationId xmlns:p14="http://schemas.microsoft.com/office/powerpoint/2010/main" val="30574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2"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0939B-3755-5644-A65D-8A235430DD2C}"/>
              </a:ext>
            </a:extLst>
          </p:cNvPr>
          <p:cNvSpPr>
            <a:spLocks noGrp="1"/>
          </p:cNvSpPr>
          <p:nvPr>
            <p:ph type="title"/>
          </p:nvPr>
        </p:nvSpPr>
        <p:spPr/>
        <p:txBody>
          <a:bodyPr>
            <a:normAutofit/>
          </a:bodyPr>
          <a:lstStyle/>
          <a:p>
            <a:r>
              <a:rPr lang="en-US" sz="5800" b="1" i="1" dirty="0"/>
              <a:t>DART-ID</a:t>
            </a:r>
            <a:r>
              <a:rPr lang="en-US" sz="5800" dirty="0"/>
              <a:t>: Global RT Alignment</a:t>
            </a:r>
          </a:p>
        </p:txBody>
      </p:sp>
    </p:spTree>
    <p:extLst>
      <p:ext uri="{BB962C8B-B14F-4D97-AF65-F5344CB8AC3E}">
        <p14:creationId xmlns:p14="http://schemas.microsoft.com/office/powerpoint/2010/main" val="832151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AB105-AC48-7347-9907-3EA90BC86D52}"/>
              </a:ext>
            </a:extLst>
          </p:cNvPr>
          <p:cNvSpPr>
            <a:spLocks noGrp="1"/>
          </p:cNvSpPr>
          <p:nvPr>
            <p:ph type="title"/>
          </p:nvPr>
        </p:nvSpPr>
        <p:spPr>
          <a:xfrm>
            <a:off x="533400" y="2344737"/>
            <a:ext cx="4000500" cy="2168525"/>
          </a:xfrm>
        </p:spPr>
        <p:txBody>
          <a:bodyPr/>
          <a:lstStyle/>
          <a:p>
            <a:r>
              <a:rPr lang="en-US" dirty="0"/>
              <a:t>Retention time alignment</a:t>
            </a:r>
          </a:p>
        </p:txBody>
      </p:sp>
      <p:pic>
        <p:nvPicPr>
          <p:cNvPr id="6" name="Picture 5">
            <a:extLst>
              <a:ext uri="{FF2B5EF4-FFF2-40B4-BE49-F238E27FC236}">
                <a16:creationId xmlns:a16="http://schemas.microsoft.com/office/drawing/2014/main" id="{0A50F5A4-F41C-6846-A728-519298935B97}"/>
              </a:ext>
            </a:extLst>
          </p:cNvPr>
          <p:cNvPicPr>
            <a:picLocks noChangeAspect="1"/>
          </p:cNvPicPr>
          <p:nvPr/>
        </p:nvPicPr>
        <p:blipFill>
          <a:blip r:embed="rId3"/>
          <a:stretch>
            <a:fillRect/>
          </a:stretch>
        </p:blipFill>
        <p:spPr>
          <a:xfrm>
            <a:off x="5162549" y="347661"/>
            <a:ext cx="6191251" cy="6191251"/>
          </a:xfrm>
          <a:prstGeom prst="rect">
            <a:avLst/>
          </a:prstGeom>
        </p:spPr>
      </p:pic>
      <p:cxnSp>
        <p:nvCxnSpPr>
          <p:cNvPr id="8" name="Straight Connector 7">
            <a:extLst>
              <a:ext uri="{FF2B5EF4-FFF2-40B4-BE49-F238E27FC236}">
                <a16:creationId xmlns:a16="http://schemas.microsoft.com/office/drawing/2014/main" id="{06E2C94A-27DF-2A42-BCDF-EAED4DBAF952}"/>
              </a:ext>
            </a:extLst>
          </p:cNvPr>
          <p:cNvCxnSpPr>
            <a:cxnSpLocks/>
          </p:cNvCxnSpPr>
          <p:nvPr/>
        </p:nvCxnSpPr>
        <p:spPr>
          <a:xfrm flipV="1">
            <a:off x="10172700" y="2743200"/>
            <a:ext cx="0" cy="276225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1D5C572-1730-4947-AA0F-A6B0F6DE5930}"/>
              </a:ext>
            </a:extLst>
          </p:cNvPr>
          <p:cNvSpPr txBox="1"/>
          <p:nvPr/>
        </p:nvSpPr>
        <p:spPr>
          <a:xfrm>
            <a:off x="9911064" y="2127367"/>
            <a:ext cx="561372" cy="830997"/>
          </a:xfrm>
          <a:prstGeom prst="rect">
            <a:avLst/>
          </a:prstGeom>
          <a:noFill/>
        </p:spPr>
        <p:txBody>
          <a:bodyPr wrap="none" rtlCol="0">
            <a:spAutoFit/>
          </a:bodyPr>
          <a:lstStyle/>
          <a:p>
            <a:r>
              <a:rPr lang="en-US" sz="4800" b="1" dirty="0">
                <a:solidFill>
                  <a:srgbClr val="FF0000"/>
                </a:solidFill>
              </a:rPr>
              <a:t>o</a:t>
            </a:r>
          </a:p>
        </p:txBody>
      </p:sp>
      <p:sp>
        <p:nvSpPr>
          <p:cNvPr id="11" name="TextBox 10">
            <a:extLst>
              <a:ext uri="{FF2B5EF4-FFF2-40B4-BE49-F238E27FC236}">
                <a16:creationId xmlns:a16="http://schemas.microsoft.com/office/drawing/2014/main" id="{AE69D4F7-CF44-B94D-830E-EA5CCA712C09}"/>
              </a:ext>
            </a:extLst>
          </p:cNvPr>
          <p:cNvSpPr txBox="1"/>
          <p:nvPr/>
        </p:nvSpPr>
        <p:spPr>
          <a:xfrm>
            <a:off x="8069214" y="1671419"/>
            <a:ext cx="2403222" cy="646331"/>
          </a:xfrm>
          <a:prstGeom prst="rect">
            <a:avLst/>
          </a:prstGeom>
          <a:noFill/>
        </p:spPr>
        <p:txBody>
          <a:bodyPr wrap="none" rtlCol="0">
            <a:spAutoFit/>
          </a:bodyPr>
          <a:lstStyle/>
          <a:p>
            <a:r>
              <a:rPr lang="en-US" sz="3600" dirty="0">
                <a:solidFill>
                  <a:srgbClr val="FF0000"/>
                </a:solidFill>
                <a:latin typeface="Courier" pitchFamily="2" charset="0"/>
              </a:rPr>
              <a:t>VSANPETK</a:t>
            </a:r>
          </a:p>
        </p:txBody>
      </p:sp>
      <p:cxnSp>
        <p:nvCxnSpPr>
          <p:cNvPr id="10" name="Straight Connector 9">
            <a:extLst>
              <a:ext uri="{FF2B5EF4-FFF2-40B4-BE49-F238E27FC236}">
                <a16:creationId xmlns:a16="http://schemas.microsoft.com/office/drawing/2014/main" id="{A07C0437-A34B-1548-AF27-444F094444EE}"/>
              </a:ext>
            </a:extLst>
          </p:cNvPr>
          <p:cNvCxnSpPr>
            <a:cxnSpLocks/>
          </p:cNvCxnSpPr>
          <p:nvPr/>
        </p:nvCxnSpPr>
        <p:spPr>
          <a:xfrm>
            <a:off x="6270171" y="2617510"/>
            <a:ext cx="3764632"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143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AB105-AC48-7347-9907-3EA90BC86D52}"/>
              </a:ext>
            </a:extLst>
          </p:cNvPr>
          <p:cNvSpPr>
            <a:spLocks noGrp="1"/>
          </p:cNvSpPr>
          <p:nvPr>
            <p:ph type="title"/>
          </p:nvPr>
        </p:nvSpPr>
        <p:spPr>
          <a:xfrm>
            <a:off x="533400" y="2344737"/>
            <a:ext cx="4000500" cy="2168525"/>
          </a:xfrm>
        </p:spPr>
        <p:txBody>
          <a:bodyPr/>
          <a:lstStyle/>
          <a:p>
            <a:r>
              <a:rPr lang="en-US" dirty="0"/>
              <a:t>Out of 100, which one?</a:t>
            </a:r>
          </a:p>
        </p:txBody>
      </p:sp>
      <p:pic>
        <p:nvPicPr>
          <p:cNvPr id="14" name="Picture 13">
            <a:extLst>
              <a:ext uri="{FF2B5EF4-FFF2-40B4-BE49-F238E27FC236}">
                <a16:creationId xmlns:a16="http://schemas.microsoft.com/office/drawing/2014/main" id="{2C9DC308-1479-8B49-B6AE-786ADC63A47B}"/>
              </a:ext>
            </a:extLst>
          </p:cNvPr>
          <p:cNvPicPr>
            <a:picLocks noChangeAspect="1"/>
          </p:cNvPicPr>
          <p:nvPr/>
        </p:nvPicPr>
        <p:blipFill>
          <a:blip r:embed="rId3"/>
          <a:stretch>
            <a:fillRect/>
          </a:stretch>
        </p:blipFill>
        <p:spPr>
          <a:xfrm>
            <a:off x="4533900" y="347662"/>
            <a:ext cx="6191250" cy="6191250"/>
          </a:xfrm>
          <a:prstGeom prst="rect">
            <a:avLst/>
          </a:prstGeom>
        </p:spPr>
      </p:pic>
      <p:sp>
        <p:nvSpPr>
          <p:cNvPr id="15" name="TextBox 14">
            <a:extLst>
              <a:ext uri="{FF2B5EF4-FFF2-40B4-BE49-F238E27FC236}">
                <a16:creationId xmlns:a16="http://schemas.microsoft.com/office/drawing/2014/main" id="{7EA14253-7629-6046-ADDF-6DFBC3439692}"/>
              </a:ext>
            </a:extLst>
          </p:cNvPr>
          <p:cNvSpPr txBox="1"/>
          <p:nvPr/>
        </p:nvSpPr>
        <p:spPr>
          <a:xfrm>
            <a:off x="9818404" y="1581150"/>
            <a:ext cx="518091" cy="646331"/>
          </a:xfrm>
          <a:prstGeom prst="rect">
            <a:avLst/>
          </a:prstGeom>
          <a:noFill/>
        </p:spPr>
        <p:txBody>
          <a:bodyPr wrap="none" rtlCol="0">
            <a:spAutoFit/>
          </a:bodyPr>
          <a:lstStyle/>
          <a:p>
            <a:r>
              <a:rPr lang="en-US" sz="3600" b="1" dirty="0">
                <a:solidFill>
                  <a:schemeClr val="bg1"/>
                </a:solidFill>
              </a:rPr>
              <a:t>C</a:t>
            </a:r>
          </a:p>
        </p:txBody>
      </p:sp>
      <p:sp>
        <p:nvSpPr>
          <p:cNvPr id="16" name="TextBox 15">
            <a:extLst>
              <a:ext uri="{FF2B5EF4-FFF2-40B4-BE49-F238E27FC236}">
                <a16:creationId xmlns:a16="http://schemas.microsoft.com/office/drawing/2014/main" id="{B20C98BF-1B54-FC42-B883-84994C73ECF3}"/>
              </a:ext>
            </a:extLst>
          </p:cNvPr>
          <p:cNvSpPr txBox="1"/>
          <p:nvPr/>
        </p:nvSpPr>
        <p:spPr>
          <a:xfrm>
            <a:off x="9378383" y="769937"/>
            <a:ext cx="518091" cy="646331"/>
          </a:xfrm>
          <a:prstGeom prst="rect">
            <a:avLst/>
          </a:prstGeom>
          <a:noFill/>
        </p:spPr>
        <p:txBody>
          <a:bodyPr wrap="none" rtlCol="0">
            <a:spAutoFit/>
          </a:bodyPr>
          <a:lstStyle/>
          <a:p>
            <a:r>
              <a:rPr lang="en-US" sz="3600" b="1" dirty="0">
                <a:solidFill>
                  <a:srgbClr val="0000FF"/>
                </a:solidFill>
              </a:rPr>
              <a:t>B</a:t>
            </a:r>
          </a:p>
        </p:txBody>
      </p:sp>
      <p:sp>
        <p:nvSpPr>
          <p:cNvPr id="17" name="TextBox 16">
            <a:extLst>
              <a:ext uri="{FF2B5EF4-FFF2-40B4-BE49-F238E27FC236}">
                <a16:creationId xmlns:a16="http://schemas.microsoft.com/office/drawing/2014/main" id="{7843B305-0CCD-3149-877B-F1431EBB7F97}"/>
              </a:ext>
            </a:extLst>
          </p:cNvPr>
          <p:cNvSpPr txBox="1"/>
          <p:nvPr/>
        </p:nvSpPr>
        <p:spPr>
          <a:xfrm>
            <a:off x="9896474" y="3105833"/>
            <a:ext cx="518091" cy="646331"/>
          </a:xfrm>
          <a:prstGeom prst="rect">
            <a:avLst/>
          </a:prstGeom>
          <a:noFill/>
        </p:spPr>
        <p:txBody>
          <a:bodyPr wrap="none" rtlCol="0">
            <a:spAutoFit/>
          </a:bodyPr>
          <a:lstStyle/>
          <a:p>
            <a:r>
              <a:rPr lang="en-US" sz="3600" b="1" dirty="0">
                <a:solidFill>
                  <a:srgbClr val="00FF00"/>
                </a:solidFill>
              </a:rPr>
              <a:t>D</a:t>
            </a:r>
          </a:p>
        </p:txBody>
      </p:sp>
    </p:spTree>
    <p:extLst>
      <p:ext uri="{BB962C8B-B14F-4D97-AF65-F5344CB8AC3E}">
        <p14:creationId xmlns:p14="http://schemas.microsoft.com/office/powerpoint/2010/main" val="118098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6BD19-D384-B04F-AA17-19F40CE386EB}"/>
              </a:ext>
            </a:extLst>
          </p:cNvPr>
          <p:cNvSpPr>
            <a:spLocks noGrp="1"/>
          </p:cNvSpPr>
          <p:nvPr>
            <p:ph type="title"/>
          </p:nvPr>
        </p:nvSpPr>
        <p:spPr>
          <a:xfrm>
            <a:off x="838200" y="365125"/>
            <a:ext cx="10515600" cy="1325563"/>
          </a:xfrm>
        </p:spPr>
        <p:txBody>
          <a:bodyPr/>
          <a:lstStyle/>
          <a:p>
            <a:r>
              <a:rPr lang="en-US" dirty="0"/>
              <a:t>Partial least squares</a:t>
            </a:r>
          </a:p>
        </p:txBody>
      </p:sp>
      <p:grpSp>
        <p:nvGrpSpPr>
          <p:cNvPr id="16" name="Group 15">
            <a:extLst>
              <a:ext uri="{FF2B5EF4-FFF2-40B4-BE49-F238E27FC236}">
                <a16:creationId xmlns:a16="http://schemas.microsoft.com/office/drawing/2014/main" id="{FEAF22D2-C325-6F43-8BD3-C3586BAEC92F}"/>
              </a:ext>
            </a:extLst>
          </p:cNvPr>
          <p:cNvGrpSpPr/>
          <p:nvPr/>
        </p:nvGrpSpPr>
        <p:grpSpPr>
          <a:xfrm>
            <a:off x="2241550" y="1622426"/>
            <a:ext cx="7931150" cy="4802187"/>
            <a:chOff x="2241550" y="1622426"/>
            <a:chExt cx="7931150" cy="4802187"/>
          </a:xfrm>
        </p:grpSpPr>
        <p:sp>
          <p:nvSpPr>
            <p:cNvPr id="15" name="Rectangle 14">
              <a:extLst>
                <a:ext uri="{FF2B5EF4-FFF2-40B4-BE49-F238E27FC236}">
                  <a16:creationId xmlns:a16="http://schemas.microsoft.com/office/drawing/2014/main" id="{9773DEF7-01FB-CB4F-83E3-D9097B66545F}"/>
                </a:ext>
              </a:extLst>
            </p:cNvPr>
            <p:cNvSpPr/>
            <p:nvPr/>
          </p:nvSpPr>
          <p:spPr>
            <a:xfrm>
              <a:off x="9105900" y="1622426"/>
              <a:ext cx="1066800" cy="4802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E1BA96B8-8DDB-824D-9FDD-825626C3EB15}"/>
                </a:ext>
              </a:extLst>
            </p:cNvPr>
            <p:cNvGrpSpPr/>
            <p:nvPr/>
          </p:nvGrpSpPr>
          <p:grpSpPr>
            <a:xfrm>
              <a:off x="2241550" y="1622426"/>
              <a:ext cx="7708900" cy="4802187"/>
              <a:chOff x="589093" y="1642330"/>
              <a:chExt cx="7708900" cy="4802187"/>
            </a:xfrm>
          </p:grpSpPr>
          <p:grpSp>
            <p:nvGrpSpPr>
              <p:cNvPr id="9" name="Group 8">
                <a:extLst>
                  <a:ext uri="{FF2B5EF4-FFF2-40B4-BE49-F238E27FC236}">
                    <a16:creationId xmlns:a16="http://schemas.microsoft.com/office/drawing/2014/main" id="{21B5E98D-8909-CD4F-9C91-4B502BF9C89C}"/>
                  </a:ext>
                </a:extLst>
              </p:cNvPr>
              <p:cNvGrpSpPr/>
              <p:nvPr/>
            </p:nvGrpSpPr>
            <p:grpSpPr>
              <a:xfrm>
                <a:off x="589093" y="1642330"/>
                <a:ext cx="7708900" cy="4802187"/>
                <a:chOff x="241300" y="1690688"/>
                <a:chExt cx="7708900" cy="4802187"/>
              </a:xfrm>
            </p:grpSpPr>
            <p:sp>
              <p:nvSpPr>
                <p:cNvPr id="8" name="Rectangle 7">
                  <a:extLst>
                    <a:ext uri="{FF2B5EF4-FFF2-40B4-BE49-F238E27FC236}">
                      <a16:creationId xmlns:a16="http://schemas.microsoft.com/office/drawing/2014/main" id="{892EB6CB-C9F1-3746-9786-8D3372387E7E}"/>
                    </a:ext>
                  </a:extLst>
                </p:cNvPr>
                <p:cNvSpPr/>
                <p:nvPr/>
              </p:nvSpPr>
              <p:spPr>
                <a:xfrm>
                  <a:off x="241300" y="1690688"/>
                  <a:ext cx="7708900" cy="21002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B5D8ADA-EF23-2549-849F-681D3A1FADC4}"/>
                    </a:ext>
                  </a:extLst>
                </p:cNvPr>
                <p:cNvPicPr>
                  <a:picLocks noChangeAspect="1"/>
                </p:cNvPicPr>
                <p:nvPr/>
              </p:nvPicPr>
              <p:blipFill>
                <a:blip r:embed="rId3"/>
                <a:stretch>
                  <a:fillRect/>
                </a:stretch>
              </p:blipFill>
              <p:spPr>
                <a:xfrm>
                  <a:off x="241300" y="2695575"/>
                  <a:ext cx="7708900" cy="3797300"/>
                </a:xfrm>
                <a:prstGeom prst="rect">
                  <a:avLst/>
                </a:prstGeom>
              </p:spPr>
            </p:pic>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9B6AF0B-5383-0A4D-AC03-4ECBD1B28FEB}"/>
                      </a:ext>
                    </a:extLst>
                  </p:cNvPr>
                  <p:cNvSpPr txBox="1"/>
                  <p:nvPr/>
                </p:nvSpPr>
                <p:spPr>
                  <a:xfrm>
                    <a:off x="1311310" y="2070309"/>
                    <a:ext cx="27962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rPr>
                            <m:t>𝐵</m:t>
                          </m:r>
                          <m:r>
                            <a:rPr lang="en-US" sz="3200" b="0" i="1" smtClean="0">
                              <a:solidFill>
                                <a:schemeClr val="bg1"/>
                              </a:solidFill>
                              <a:latin typeface="Cambria Math" panose="02040503050406030204" pitchFamily="18" charset="0"/>
                            </a:rPr>
                            <m:t>=0.9759∗</m:t>
                          </m:r>
                          <m:r>
                            <a:rPr lang="en-US" sz="3200" i="1">
                              <a:solidFill>
                                <a:schemeClr val="bg1"/>
                              </a:solidFill>
                              <a:latin typeface="Cambria Math" panose="02040503050406030204" pitchFamily="18" charset="0"/>
                            </a:rPr>
                            <m:t>𝐴</m:t>
                          </m:r>
                        </m:oMath>
                      </m:oMathPara>
                    </a14:m>
                    <a:endParaRPr lang="en-US" sz="2800" dirty="0">
                      <a:solidFill>
                        <a:schemeClr val="bg1"/>
                      </a:solidFill>
                    </a:endParaRPr>
                  </a:p>
                </p:txBody>
              </p:sp>
            </mc:Choice>
            <mc:Fallback xmlns="">
              <p:sp>
                <p:nvSpPr>
                  <p:cNvPr id="12" name="TextBox 11">
                    <a:extLst>
                      <a:ext uri="{FF2B5EF4-FFF2-40B4-BE49-F238E27FC236}">
                        <a16:creationId xmlns:a16="http://schemas.microsoft.com/office/drawing/2014/main" id="{59B6AF0B-5383-0A4D-AC03-4ECBD1B28FEB}"/>
                      </a:ext>
                    </a:extLst>
                  </p:cNvPr>
                  <p:cNvSpPr txBox="1">
                    <a:spLocks noRot="1" noChangeAspect="1" noMove="1" noResize="1" noEditPoints="1" noAdjustHandles="1" noChangeArrowheads="1" noChangeShapeType="1" noTextEdit="1"/>
                  </p:cNvSpPr>
                  <p:nvPr/>
                </p:nvSpPr>
                <p:spPr>
                  <a:xfrm>
                    <a:off x="1311310" y="2070309"/>
                    <a:ext cx="2796278" cy="492443"/>
                  </a:xfrm>
                  <a:prstGeom prst="rect">
                    <a:avLst/>
                  </a:prstGeom>
                  <a:blipFill>
                    <a:blip r:embed="rId4"/>
                    <a:stretch>
                      <a:fillRect l="-1802" r="-1802"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D8E7F3-9088-B142-801E-4119FC16610A}"/>
                      </a:ext>
                    </a:extLst>
                  </p:cNvPr>
                  <p:cNvSpPr txBox="1"/>
                  <p:nvPr/>
                </p:nvSpPr>
                <p:spPr>
                  <a:xfrm>
                    <a:off x="5259992" y="2070309"/>
                    <a:ext cx="27962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rPr>
                            <m:t>𝐴</m:t>
                          </m:r>
                          <m:r>
                            <a:rPr lang="en-US" sz="3200" b="0" i="1" smtClean="0">
                              <a:solidFill>
                                <a:schemeClr val="bg1"/>
                              </a:solidFill>
                              <a:latin typeface="Cambria Math" panose="02040503050406030204" pitchFamily="18" charset="0"/>
                            </a:rPr>
                            <m:t>=0.9984∗</m:t>
                          </m:r>
                          <m:r>
                            <a:rPr lang="en-US" sz="3200" b="0" i="1" smtClean="0">
                              <a:solidFill>
                                <a:schemeClr val="bg1"/>
                              </a:solidFill>
                              <a:latin typeface="Cambria Math" panose="02040503050406030204" pitchFamily="18" charset="0"/>
                            </a:rPr>
                            <m:t>𝐵</m:t>
                          </m:r>
                        </m:oMath>
                      </m:oMathPara>
                    </a14:m>
                    <a:endParaRPr lang="en-US" sz="2400" dirty="0">
                      <a:solidFill>
                        <a:schemeClr val="bg1"/>
                      </a:solidFill>
                    </a:endParaRPr>
                  </a:p>
                </p:txBody>
              </p:sp>
            </mc:Choice>
            <mc:Fallback xmlns="">
              <p:sp>
                <p:nvSpPr>
                  <p:cNvPr id="13" name="TextBox 12">
                    <a:extLst>
                      <a:ext uri="{FF2B5EF4-FFF2-40B4-BE49-F238E27FC236}">
                        <a16:creationId xmlns:a16="http://schemas.microsoft.com/office/drawing/2014/main" id="{59D8E7F3-9088-B142-801E-4119FC16610A}"/>
                      </a:ext>
                    </a:extLst>
                  </p:cNvPr>
                  <p:cNvSpPr txBox="1">
                    <a:spLocks noRot="1" noChangeAspect="1" noMove="1" noResize="1" noEditPoints="1" noAdjustHandles="1" noChangeArrowheads="1" noChangeShapeType="1" noTextEdit="1"/>
                  </p:cNvSpPr>
                  <p:nvPr/>
                </p:nvSpPr>
                <p:spPr>
                  <a:xfrm>
                    <a:off x="5259992" y="2070309"/>
                    <a:ext cx="2796278" cy="492443"/>
                  </a:xfrm>
                  <a:prstGeom prst="rect">
                    <a:avLst/>
                  </a:prstGeom>
                  <a:blipFill>
                    <a:blip r:embed="rId5"/>
                    <a:stretch>
                      <a:fillRect l="-2262" r="-1810" b="-7500"/>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3453445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EEAC-1259-2349-BF45-BBACCD7F6D1E}"/>
              </a:ext>
            </a:extLst>
          </p:cNvPr>
          <p:cNvSpPr>
            <a:spLocks noGrp="1"/>
          </p:cNvSpPr>
          <p:nvPr>
            <p:ph type="title"/>
          </p:nvPr>
        </p:nvSpPr>
        <p:spPr/>
        <p:txBody>
          <a:bodyPr/>
          <a:lstStyle/>
          <a:p>
            <a:r>
              <a:rPr lang="en-US" dirty="0"/>
              <a:t>Goal of single cell proteomics?</a:t>
            </a:r>
          </a:p>
        </p:txBody>
      </p:sp>
      <p:grpSp>
        <p:nvGrpSpPr>
          <p:cNvPr id="6" name="Group 5">
            <a:extLst>
              <a:ext uri="{FF2B5EF4-FFF2-40B4-BE49-F238E27FC236}">
                <a16:creationId xmlns:a16="http://schemas.microsoft.com/office/drawing/2014/main" id="{580CC7CB-54B5-8943-B991-36E8F2A31C3E}"/>
              </a:ext>
            </a:extLst>
          </p:cNvPr>
          <p:cNvGrpSpPr/>
          <p:nvPr/>
        </p:nvGrpSpPr>
        <p:grpSpPr>
          <a:xfrm>
            <a:off x="2312151" y="1672206"/>
            <a:ext cx="7213135" cy="4578966"/>
            <a:chOff x="5350281" y="2842953"/>
            <a:chExt cx="4838701" cy="3071653"/>
          </a:xfrm>
        </p:grpSpPr>
        <p:sp>
          <p:nvSpPr>
            <p:cNvPr id="5" name="Rectangle 4">
              <a:extLst>
                <a:ext uri="{FF2B5EF4-FFF2-40B4-BE49-F238E27FC236}">
                  <a16:creationId xmlns:a16="http://schemas.microsoft.com/office/drawing/2014/main" id="{A9D32D5E-3DDB-A04E-938D-71CE88B3E752}"/>
                </a:ext>
              </a:extLst>
            </p:cNvPr>
            <p:cNvSpPr/>
            <p:nvPr/>
          </p:nvSpPr>
          <p:spPr>
            <a:xfrm>
              <a:off x="5350282" y="2842953"/>
              <a:ext cx="4838700" cy="30716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97339AF-3F21-DE48-AAB0-005EF5312005}"/>
                </a:ext>
              </a:extLst>
            </p:cNvPr>
            <p:cNvPicPr>
              <a:picLocks noChangeAspect="1"/>
            </p:cNvPicPr>
            <p:nvPr/>
          </p:nvPicPr>
          <p:blipFill rotWithShape="1">
            <a:blip r:embed="rId3"/>
            <a:srcRect t="831"/>
            <a:stretch/>
          </p:blipFill>
          <p:spPr>
            <a:xfrm>
              <a:off x="5350281" y="3043075"/>
              <a:ext cx="4838700" cy="2871531"/>
            </a:xfrm>
            <a:prstGeom prst="rect">
              <a:avLst/>
            </a:prstGeom>
          </p:spPr>
        </p:pic>
      </p:grpSp>
    </p:spTree>
    <p:extLst>
      <p:ext uri="{BB962C8B-B14F-4D97-AF65-F5344CB8AC3E}">
        <p14:creationId xmlns:p14="http://schemas.microsoft.com/office/powerpoint/2010/main" val="1356344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88158-7103-6B47-9818-604B1EB86A9F}"/>
              </a:ext>
            </a:extLst>
          </p:cNvPr>
          <p:cNvSpPr>
            <a:spLocks noGrp="1"/>
          </p:cNvSpPr>
          <p:nvPr>
            <p:ph type="title"/>
          </p:nvPr>
        </p:nvSpPr>
        <p:spPr/>
        <p:txBody>
          <a:bodyPr/>
          <a:lstStyle/>
          <a:p>
            <a:r>
              <a:rPr lang="en-US" dirty="0"/>
              <a:t>Global Alignment Model</a:t>
            </a:r>
          </a:p>
        </p:txBody>
      </p:sp>
      <p:grpSp>
        <p:nvGrpSpPr>
          <p:cNvPr id="3" name="Group 2">
            <a:extLst>
              <a:ext uri="{FF2B5EF4-FFF2-40B4-BE49-F238E27FC236}">
                <a16:creationId xmlns:a16="http://schemas.microsoft.com/office/drawing/2014/main" id="{ED8F8769-AA7B-964C-A865-271212E80E10}"/>
              </a:ext>
            </a:extLst>
          </p:cNvPr>
          <p:cNvGrpSpPr/>
          <p:nvPr/>
        </p:nvGrpSpPr>
        <p:grpSpPr>
          <a:xfrm>
            <a:off x="2918123" y="1690688"/>
            <a:ext cx="6355754" cy="4689682"/>
            <a:chOff x="5791494" y="1967032"/>
            <a:chExt cx="5199336" cy="3836403"/>
          </a:xfrm>
        </p:grpSpPr>
        <p:grpSp>
          <p:nvGrpSpPr>
            <p:cNvPr id="12" name="Group 11">
              <a:extLst>
                <a:ext uri="{FF2B5EF4-FFF2-40B4-BE49-F238E27FC236}">
                  <a16:creationId xmlns:a16="http://schemas.microsoft.com/office/drawing/2014/main" id="{FE8E6745-8CB9-4646-9D78-7C2785406920}"/>
                </a:ext>
              </a:extLst>
            </p:cNvPr>
            <p:cNvGrpSpPr/>
            <p:nvPr/>
          </p:nvGrpSpPr>
          <p:grpSpPr>
            <a:xfrm>
              <a:off x="5791494" y="1967032"/>
              <a:ext cx="5199336" cy="3836403"/>
              <a:chOff x="5394435" y="2656472"/>
              <a:chExt cx="5199336" cy="3836403"/>
            </a:xfrm>
          </p:grpSpPr>
          <p:pic>
            <p:nvPicPr>
              <p:cNvPr id="10" name="Picture 9">
                <a:extLst>
                  <a:ext uri="{FF2B5EF4-FFF2-40B4-BE49-F238E27FC236}">
                    <a16:creationId xmlns:a16="http://schemas.microsoft.com/office/drawing/2014/main" id="{2C948154-EB89-CA4E-A8F8-BD2122EF426F}"/>
                  </a:ext>
                </a:extLst>
              </p:cNvPr>
              <p:cNvPicPr>
                <a:picLocks noChangeAspect="1"/>
              </p:cNvPicPr>
              <p:nvPr/>
            </p:nvPicPr>
            <p:blipFill>
              <a:blip r:embed="rId3"/>
              <a:stretch>
                <a:fillRect/>
              </a:stretch>
            </p:blipFill>
            <p:spPr>
              <a:xfrm>
                <a:off x="5394435" y="2656472"/>
                <a:ext cx="5199336" cy="3836403"/>
              </a:xfrm>
              <a:prstGeom prst="rect">
                <a:avLst/>
              </a:prstGeom>
            </p:spPr>
          </p:pic>
          <p:sp>
            <p:nvSpPr>
              <p:cNvPr id="11" name="Rectangle 10">
                <a:extLst>
                  <a:ext uri="{FF2B5EF4-FFF2-40B4-BE49-F238E27FC236}">
                    <a16:creationId xmlns:a16="http://schemas.microsoft.com/office/drawing/2014/main" id="{E5053B59-C41C-4944-9937-364EBFB06489}"/>
                  </a:ext>
                </a:extLst>
              </p:cNvPr>
              <p:cNvSpPr/>
              <p:nvPr/>
            </p:nvSpPr>
            <p:spPr>
              <a:xfrm>
                <a:off x="5426243" y="2698733"/>
                <a:ext cx="423041" cy="4079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Picture 12">
              <a:extLst>
                <a:ext uri="{FF2B5EF4-FFF2-40B4-BE49-F238E27FC236}">
                  <a16:creationId xmlns:a16="http://schemas.microsoft.com/office/drawing/2014/main" id="{72775688-59AB-2C4B-B5A8-5FD532325197}"/>
                </a:ext>
              </a:extLst>
            </p:cNvPr>
            <p:cNvPicPr>
              <a:picLocks noChangeAspect="1"/>
            </p:cNvPicPr>
            <p:nvPr/>
          </p:nvPicPr>
          <p:blipFill>
            <a:blip r:embed="rId4"/>
            <a:stretch>
              <a:fillRect/>
            </a:stretch>
          </p:blipFill>
          <p:spPr>
            <a:xfrm>
              <a:off x="9425655" y="4592448"/>
              <a:ext cx="1528599" cy="1174411"/>
            </a:xfrm>
            <a:prstGeom prst="rect">
              <a:avLst/>
            </a:prstGeom>
          </p:spPr>
        </p:pic>
      </p:grpSp>
    </p:spTree>
    <p:extLst>
      <p:ext uri="{BB962C8B-B14F-4D97-AF65-F5344CB8AC3E}">
        <p14:creationId xmlns:p14="http://schemas.microsoft.com/office/powerpoint/2010/main" val="335448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1084A59-17BD-1C4D-90DC-0F02A0FCEA91}"/>
              </a:ext>
            </a:extLst>
          </p:cNvPr>
          <p:cNvSpPr txBox="1"/>
          <p:nvPr/>
        </p:nvSpPr>
        <p:spPr>
          <a:xfrm>
            <a:off x="6348616" y="2646075"/>
            <a:ext cx="5080237" cy="1077218"/>
          </a:xfrm>
          <a:prstGeom prst="rect">
            <a:avLst/>
          </a:prstGeom>
          <a:noFill/>
        </p:spPr>
        <p:txBody>
          <a:bodyPr wrap="none" rtlCol="0">
            <a:spAutoFit/>
          </a:bodyPr>
          <a:lstStyle/>
          <a:p>
            <a:r>
              <a:rPr lang="en-US" sz="3200" dirty="0"/>
              <a:t>For 60 min LC-MS/MS run,</a:t>
            </a:r>
          </a:p>
          <a:p>
            <a:r>
              <a:rPr lang="en-US" sz="3200" dirty="0"/>
              <a:t>Median error of 3 seconds!</a:t>
            </a:r>
          </a:p>
        </p:txBody>
      </p:sp>
      <p:pic>
        <p:nvPicPr>
          <p:cNvPr id="2" name="Picture 1">
            <a:extLst>
              <a:ext uri="{FF2B5EF4-FFF2-40B4-BE49-F238E27FC236}">
                <a16:creationId xmlns:a16="http://schemas.microsoft.com/office/drawing/2014/main" id="{8ED6F851-A51E-CE4C-8123-0080115B8264}"/>
              </a:ext>
            </a:extLst>
          </p:cNvPr>
          <p:cNvPicPr>
            <a:picLocks noChangeAspect="1"/>
          </p:cNvPicPr>
          <p:nvPr/>
        </p:nvPicPr>
        <p:blipFill rotWithShape="1">
          <a:blip r:embed="rId3"/>
          <a:srcRect l="50000" t="20801"/>
          <a:stretch/>
        </p:blipFill>
        <p:spPr>
          <a:xfrm>
            <a:off x="763150" y="468535"/>
            <a:ext cx="5080236" cy="5920929"/>
          </a:xfrm>
          <a:prstGeom prst="rect">
            <a:avLst/>
          </a:prstGeom>
        </p:spPr>
      </p:pic>
    </p:spTree>
    <p:extLst>
      <p:ext uri="{BB962C8B-B14F-4D97-AF65-F5344CB8AC3E}">
        <p14:creationId xmlns:p14="http://schemas.microsoft.com/office/powerpoint/2010/main" val="2207715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12C142-C4D1-434A-954E-3E94CE9210DE}"/>
              </a:ext>
            </a:extLst>
          </p:cNvPr>
          <p:cNvPicPr>
            <a:picLocks noChangeAspect="1"/>
          </p:cNvPicPr>
          <p:nvPr/>
        </p:nvPicPr>
        <p:blipFill>
          <a:blip r:embed="rId3"/>
          <a:stretch>
            <a:fillRect/>
          </a:stretch>
        </p:blipFill>
        <p:spPr>
          <a:xfrm>
            <a:off x="515129" y="296333"/>
            <a:ext cx="4665436" cy="6265333"/>
          </a:xfrm>
          <a:prstGeom prst="rect">
            <a:avLst/>
          </a:prstGeom>
        </p:spPr>
      </p:pic>
      <p:sp>
        <p:nvSpPr>
          <p:cNvPr id="6" name="TextBox 5">
            <a:extLst>
              <a:ext uri="{FF2B5EF4-FFF2-40B4-BE49-F238E27FC236}">
                <a16:creationId xmlns:a16="http://schemas.microsoft.com/office/drawing/2014/main" id="{80A41F8D-CD46-FE44-B0A1-0D66105660EC}"/>
              </a:ext>
            </a:extLst>
          </p:cNvPr>
          <p:cNvSpPr txBox="1"/>
          <p:nvPr/>
        </p:nvSpPr>
        <p:spPr>
          <a:xfrm>
            <a:off x="5468871" y="4786690"/>
            <a:ext cx="5865879" cy="1569660"/>
          </a:xfrm>
          <a:prstGeom prst="rect">
            <a:avLst/>
          </a:prstGeom>
          <a:noFill/>
        </p:spPr>
        <p:txBody>
          <a:bodyPr wrap="square" rtlCol="0">
            <a:spAutoFit/>
          </a:bodyPr>
          <a:lstStyle/>
          <a:p>
            <a:r>
              <a:rPr lang="en-US" sz="3200" dirty="0"/>
              <a:t>More accurate retention time inferences give greater classification power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A76C5D2-5412-E546-A9FA-532AE2C76281}"/>
                  </a:ext>
                </a:extLst>
              </p:cNvPr>
              <p:cNvSpPr txBox="1"/>
              <p:nvPr/>
            </p:nvSpPr>
            <p:spPr>
              <a:xfrm>
                <a:off x="5526021" y="4175343"/>
                <a:ext cx="6453883" cy="492443"/>
              </a:xfrm>
              <a:prstGeom prst="rect">
                <a:avLst/>
              </a:prstGeom>
              <a:noFill/>
            </p:spPr>
            <p:txBody>
              <a:bodyPr wrap="none" lIns="0" tIns="0" rIns="0" bIns="0" rtlCol="0">
                <a:spAutoFit/>
              </a:bodyPr>
              <a:lstStyle/>
              <a:p>
                <a:r>
                  <a:rPr lang="en-US" sz="3200" dirty="0">
                    <a:ea typeface="Cambria Math" panose="02040503050406030204" pitchFamily="18" charset="0"/>
                  </a:rPr>
                  <a:t>Classification power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m:rPr>
                        <m:nor/>
                      </m:rPr>
                      <a:rPr lang="en-US" sz="3200" b="0" i="0" smtClean="0">
                        <a:ea typeface="Cambria Math" panose="02040503050406030204" pitchFamily="18" charset="0"/>
                      </a:rPr>
                      <m:t>RT</m:t>
                    </m:r>
                    <m:r>
                      <m:rPr>
                        <m:nor/>
                      </m:rPr>
                      <a:rPr lang="en-US" sz="3200" b="0" i="0" smtClean="0">
                        <a:ea typeface="Cambria Math" panose="02040503050406030204" pitchFamily="18" charset="0"/>
                      </a:rPr>
                      <m:t> </m:t>
                    </m:r>
                    <m:r>
                      <m:rPr>
                        <m:nor/>
                      </m:rPr>
                      <a:rPr lang="en-US" sz="3200" b="0" i="0" smtClean="0">
                        <a:ea typeface="Cambria Math" panose="02040503050406030204" pitchFamily="18" charset="0"/>
                      </a:rPr>
                      <m:t>accuracy</m:t>
                    </m:r>
                  </m:oMath>
                </a14:m>
                <a:endParaRPr lang="en-US" sz="3200" dirty="0"/>
              </a:p>
            </p:txBody>
          </p:sp>
        </mc:Choice>
        <mc:Fallback xmlns="">
          <p:sp>
            <p:nvSpPr>
              <p:cNvPr id="2" name="TextBox 1">
                <a:extLst>
                  <a:ext uri="{FF2B5EF4-FFF2-40B4-BE49-F238E27FC236}">
                    <a16:creationId xmlns:a16="http://schemas.microsoft.com/office/drawing/2014/main" id="{5A76C5D2-5412-E546-A9FA-532AE2C76281}"/>
                  </a:ext>
                </a:extLst>
              </p:cNvPr>
              <p:cNvSpPr txBox="1">
                <a:spLocks noRot="1" noChangeAspect="1" noMove="1" noResize="1" noEditPoints="1" noAdjustHandles="1" noChangeArrowheads="1" noChangeShapeType="1" noTextEdit="1"/>
              </p:cNvSpPr>
              <p:nvPr/>
            </p:nvSpPr>
            <p:spPr>
              <a:xfrm>
                <a:off x="5526021" y="4175343"/>
                <a:ext cx="6453883" cy="492443"/>
              </a:xfrm>
              <a:prstGeom prst="rect">
                <a:avLst/>
              </a:prstGeom>
              <a:blipFill>
                <a:blip r:embed="rId4"/>
                <a:stretch>
                  <a:fillRect l="-3733" t="-22500" r="-1375" b="-4250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DDEB6CE-B307-EE4E-B5BC-D1B44893B657}"/>
              </a:ext>
            </a:extLst>
          </p:cNvPr>
          <p:cNvPicPr>
            <a:picLocks noChangeAspect="1"/>
          </p:cNvPicPr>
          <p:nvPr/>
        </p:nvPicPr>
        <p:blipFill>
          <a:blip r:embed="rId5"/>
          <a:stretch>
            <a:fillRect/>
          </a:stretch>
        </p:blipFill>
        <p:spPr>
          <a:xfrm>
            <a:off x="6348156" y="1347693"/>
            <a:ext cx="4524888" cy="2462525"/>
          </a:xfrm>
          <a:prstGeom prst="rect">
            <a:avLst/>
          </a:prstGeom>
        </p:spPr>
      </p:pic>
      <p:sp>
        <p:nvSpPr>
          <p:cNvPr id="9" name="TextBox 8">
            <a:extLst>
              <a:ext uri="{FF2B5EF4-FFF2-40B4-BE49-F238E27FC236}">
                <a16:creationId xmlns:a16="http://schemas.microsoft.com/office/drawing/2014/main" id="{ACE1FA8E-DB97-2B40-ACAC-BF33143E788E}"/>
              </a:ext>
            </a:extLst>
          </p:cNvPr>
          <p:cNvSpPr txBox="1"/>
          <p:nvPr/>
        </p:nvSpPr>
        <p:spPr>
          <a:xfrm>
            <a:off x="6248400" y="682114"/>
            <a:ext cx="2848857" cy="584775"/>
          </a:xfrm>
          <a:prstGeom prst="rect">
            <a:avLst/>
          </a:prstGeom>
          <a:noFill/>
        </p:spPr>
        <p:txBody>
          <a:bodyPr wrap="none" rtlCol="0">
            <a:spAutoFit/>
          </a:bodyPr>
          <a:lstStyle/>
          <a:p>
            <a:r>
              <a:rPr lang="en-US" sz="3200" dirty="0"/>
              <a:t>Ideal scenario:</a:t>
            </a:r>
          </a:p>
        </p:txBody>
      </p:sp>
    </p:spTree>
    <p:extLst>
      <p:ext uri="{BB962C8B-B14F-4D97-AF65-F5344CB8AC3E}">
        <p14:creationId xmlns:p14="http://schemas.microsoft.com/office/powerpoint/2010/main" val="108929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C1390-21A1-7C4A-B967-E1E0837F554F}"/>
              </a:ext>
            </a:extLst>
          </p:cNvPr>
          <p:cNvSpPr>
            <a:spLocks noGrp="1"/>
          </p:cNvSpPr>
          <p:nvPr>
            <p:ph type="title"/>
          </p:nvPr>
        </p:nvSpPr>
        <p:spPr>
          <a:xfrm>
            <a:off x="831850" y="1709738"/>
            <a:ext cx="10515600" cy="2852737"/>
          </a:xfrm>
        </p:spPr>
        <p:txBody>
          <a:bodyPr>
            <a:normAutofit/>
          </a:bodyPr>
          <a:lstStyle/>
          <a:p>
            <a:r>
              <a:rPr lang="en-US" sz="4400" b="1" i="1" dirty="0"/>
              <a:t>DART-ID</a:t>
            </a:r>
            <a:r>
              <a:rPr lang="en-US" sz="4400" dirty="0"/>
              <a:t> Increases Proteome Coverage</a:t>
            </a:r>
          </a:p>
        </p:txBody>
      </p:sp>
    </p:spTree>
    <p:extLst>
      <p:ext uri="{BB962C8B-B14F-4D97-AF65-F5344CB8AC3E}">
        <p14:creationId xmlns:p14="http://schemas.microsoft.com/office/powerpoint/2010/main" val="1644558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A71F8-3E70-B440-8A28-03A6CA1B949B}"/>
              </a:ext>
            </a:extLst>
          </p:cNvPr>
          <p:cNvSpPr>
            <a:spLocks noGrp="1"/>
          </p:cNvSpPr>
          <p:nvPr>
            <p:ph type="title"/>
          </p:nvPr>
        </p:nvSpPr>
        <p:spPr/>
        <p:txBody>
          <a:bodyPr/>
          <a:lstStyle/>
          <a:p>
            <a:r>
              <a:rPr lang="en-US" dirty="0"/>
              <a:t>~50% more peptide identifications</a:t>
            </a:r>
          </a:p>
        </p:txBody>
      </p:sp>
      <p:pic>
        <p:nvPicPr>
          <p:cNvPr id="7" name="Picture 6">
            <a:extLst>
              <a:ext uri="{FF2B5EF4-FFF2-40B4-BE49-F238E27FC236}">
                <a16:creationId xmlns:a16="http://schemas.microsoft.com/office/drawing/2014/main" id="{A455F9A5-C316-6B46-A51C-C51B32D112D2}"/>
              </a:ext>
            </a:extLst>
          </p:cNvPr>
          <p:cNvPicPr>
            <a:picLocks noChangeAspect="1"/>
          </p:cNvPicPr>
          <p:nvPr/>
        </p:nvPicPr>
        <p:blipFill>
          <a:blip r:embed="rId3"/>
          <a:stretch>
            <a:fillRect/>
          </a:stretch>
        </p:blipFill>
        <p:spPr>
          <a:xfrm>
            <a:off x="3811313" y="1690688"/>
            <a:ext cx="4569373" cy="4583476"/>
          </a:xfrm>
          <a:prstGeom prst="rect">
            <a:avLst/>
          </a:prstGeom>
        </p:spPr>
      </p:pic>
    </p:spTree>
    <p:extLst>
      <p:ext uri="{BB962C8B-B14F-4D97-AF65-F5344CB8AC3E}">
        <p14:creationId xmlns:p14="http://schemas.microsoft.com/office/powerpoint/2010/main" val="1288984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Arrow Connector 33">
            <a:extLst>
              <a:ext uri="{FF2B5EF4-FFF2-40B4-BE49-F238E27FC236}">
                <a16:creationId xmlns:a16="http://schemas.microsoft.com/office/drawing/2014/main" id="{2D6541A4-602A-1A44-ABBF-FE21D994C8C1}"/>
              </a:ext>
            </a:extLst>
          </p:cNvPr>
          <p:cNvCxnSpPr>
            <a:cxnSpLocks/>
          </p:cNvCxnSpPr>
          <p:nvPr/>
        </p:nvCxnSpPr>
        <p:spPr>
          <a:xfrm>
            <a:off x="2248275" y="2055868"/>
            <a:ext cx="0" cy="2924923"/>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D7609C5-93F1-874A-A870-B0F551B7193F}"/>
              </a:ext>
            </a:extLst>
          </p:cNvPr>
          <p:cNvSpPr>
            <a:spLocks noGrp="1"/>
          </p:cNvSpPr>
          <p:nvPr>
            <p:ph type="title"/>
          </p:nvPr>
        </p:nvSpPr>
        <p:spPr/>
        <p:txBody>
          <a:bodyPr>
            <a:normAutofit/>
          </a:bodyPr>
          <a:lstStyle/>
          <a:p>
            <a:r>
              <a:rPr lang="en-US" sz="4000" dirty="0"/>
              <a:t>Boosted PSMs give consistent quantification</a:t>
            </a:r>
          </a:p>
        </p:txBody>
      </p:sp>
      <p:pic>
        <p:nvPicPr>
          <p:cNvPr id="4" name="Picture 3">
            <a:extLst>
              <a:ext uri="{FF2B5EF4-FFF2-40B4-BE49-F238E27FC236}">
                <a16:creationId xmlns:a16="http://schemas.microsoft.com/office/drawing/2014/main" id="{E8CADFA4-6936-C242-81B7-56924179A967}"/>
              </a:ext>
            </a:extLst>
          </p:cNvPr>
          <p:cNvPicPr>
            <a:picLocks noChangeAspect="1"/>
          </p:cNvPicPr>
          <p:nvPr/>
        </p:nvPicPr>
        <p:blipFill>
          <a:blip r:embed="rId3"/>
          <a:stretch>
            <a:fillRect/>
          </a:stretch>
        </p:blipFill>
        <p:spPr>
          <a:xfrm>
            <a:off x="5314842" y="2159875"/>
            <a:ext cx="6441517" cy="3391838"/>
          </a:xfrm>
          <a:prstGeom prst="rect">
            <a:avLst/>
          </a:prstGeom>
        </p:spPr>
      </p:pic>
      <p:sp>
        <p:nvSpPr>
          <p:cNvPr id="9" name="TextBox 8">
            <a:extLst>
              <a:ext uri="{FF2B5EF4-FFF2-40B4-BE49-F238E27FC236}">
                <a16:creationId xmlns:a16="http://schemas.microsoft.com/office/drawing/2014/main" id="{AE9B96B6-2BD0-8C48-9B00-A2C213EEFDD1}"/>
              </a:ext>
            </a:extLst>
          </p:cNvPr>
          <p:cNvSpPr txBox="1"/>
          <p:nvPr/>
        </p:nvSpPr>
        <p:spPr>
          <a:xfrm rot="16200000">
            <a:off x="256793" y="3175784"/>
            <a:ext cx="2266967" cy="523220"/>
          </a:xfrm>
          <a:prstGeom prst="rect">
            <a:avLst/>
          </a:prstGeom>
          <a:noFill/>
        </p:spPr>
        <p:txBody>
          <a:bodyPr wrap="none" rtlCol="0">
            <a:spAutoFit/>
          </a:bodyPr>
          <a:lstStyle/>
          <a:p>
            <a:r>
              <a:rPr lang="en-US" sz="2800" dirty="0"/>
              <a:t>Fold-Change</a:t>
            </a:r>
          </a:p>
        </p:txBody>
      </p:sp>
      <p:cxnSp>
        <p:nvCxnSpPr>
          <p:cNvPr id="10" name="Straight Connector 9">
            <a:extLst>
              <a:ext uri="{FF2B5EF4-FFF2-40B4-BE49-F238E27FC236}">
                <a16:creationId xmlns:a16="http://schemas.microsoft.com/office/drawing/2014/main" id="{6E73E5AB-2165-3F4D-B356-E1D33568984D}"/>
              </a:ext>
            </a:extLst>
          </p:cNvPr>
          <p:cNvCxnSpPr>
            <a:cxnSpLocks/>
          </p:cNvCxnSpPr>
          <p:nvPr/>
        </p:nvCxnSpPr>
        <p:spPr>
          <a:xfrm flipH="1">
            <a:off x="2079171" y="4356536"/>
            <a:ext cx="35922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7768384-4EBD-5944-B6C8-73F989DCE2B0}"/>
              </a:ext>
            </a:extLst>
          </p:cNvPr>
          <p:cNvSpPr txBox="1"/>
          <p:nvPr/>
        </p:nvSpPr>
        <p:spPr>
          <a:xfrm>
            <a:off x="2569030" y="4064148"/>
            <a:ext cx="412292" cy="584775"/>
          </a:xfrm>
          <a:prstGeom prst="rect">
            <a:avLst/>
          </a:prstGeom>
          <a:noFill/>
        </p:spPr>
        <p:txBody>
          <a:bodyPr wrap="none" rtlCol="0">
            <a:spAutoFit/>
          </a:bodyPr>
          <a:lstStyle/>
          <a:p>
            <a:r>
              <a:rPr lang="en-US" sz="3200" dirty="0"/>
              <a:t>0</a:t>
            </a:r>
          </a:p>
        </p:txBody>
      </p:sp>
      <p:sp>
        <p:nvSpPr>
          <p:cNvPr id="17" name="TextBox 16">
            <a:extLst>
              <a:ext uri="{FF2B5EF4-FFF2-40B4-BE49-F238E27FC236}">
                <a16:creationId xmlns:a16="http://schemas.microsoft.com/office/drawing/2014/main" id="{25F29EDD-9510-B842-86E8-8C7C3365EDC5}"/>
              </a:ext>
            </a:extLst>
          </p:cNvPr>
          <p:cNvSpPr txBox="1"/>
          <p:nvPr/>
        </p:nvSpPr>
        <p:spPr>
          <a:xfrm>
            <a:off x="1538447" y="1415977"/>
            <a:ext cx="1642822" cy="523220"/>
          </a:xfrm>
          <a:prstGeom prst="rect">
            <a:avLst/>
          </a:prstGeom>
          <a:noFill/>
        </p:spPr>
        <p:txBody>
          <a:bodyPr wrap="none" rtlCol="0">
            <a:spAutoFit/>
          </a:bodyPr>
          <a:lstStyle/>
          <a:p>
            <a:r>
              <a:rPr lang="en-US" sz="2800" dirty="0"/>
              <a:t>Protein A</a:t>
            </a:r>
          </a:p>
        </p:txBody>
      </p:sp>
      <p:sp>
        <p:nvSpPr>
          <p:cNvPr id="19" name="TextBox 18">
            <a:extLst>
              <a:ext uri="{FF2B5EF4-FFF2-40B4-BE49-F238E27FC236}">
                <a16:creationId xmlns:a16="http://schemas.microsoft.com/office/drawing/2014/main" id="{179D2014-88C0-444B-82C0-F1F751E4B22A}"/>
              </a:ext>
            </a:extLst>
          </p:cNvPr>
          <p:cNvSpPr txBox="1"/>
          <p:nvPr/>
        </p:nvSpPr>
        <p:spPr>
          <a:xfrm>
            <a:off x="2708932" y="2311589"/>
            <a:ext cx="1486304" cy="461665"/>
          </a:xfrm>
          <a:prstGeom prst="rect">
            <a:avLst/>
          </a:prstGeom>
          <a:noFill/>
        </p:spPr>
        <p:txBody>
          <a:bodyPr wrap="none" rtlCol="0">
            <a:spAutoFit/>
          </a:bodyPr>
          <a:lstStyle/>
          <a:p>
            <a:r>
              <a:rPr lang="en-US" sz="2400" dirty="0"/>
              <a:t>Peptide 1</a:t>
            </a:r>
          </a:p>
        </p:txBody>
      </p:sp>
      <p:sp>
        <p:nvSpPr>
          <p:cNvPr id="20" name="TextBox 19">
            <a:extLst>
              <a:ext uri="{FF2B5EF4-FFF2-40B4-BE49-F238E27FC236}">
                <a16:creationId xmlns:a16="http://schemas.microsoft.com/office/drawing/2014/main" id="{B0F99CB6-2B81-B741-8CE0-17BE8D0B6608}"/>
              </a:ext>
            </a:extLst>
          </p:cNvPr>
          <p:cNvSpPr txBox="1"/>
          <p:nvPr/>
        </p:nvSpPr>
        <p:spPr>
          <a:xfrm>
            <a:off x="2708932" y="2696309"/>
            <a:ext cx="1486304" cy="461665"/>
          </a:xfrm>
          <a:prstGeom prst="rect">
            <a:avLst/>
          </a:prstGeom>
          <a:noFill/>
        </p:spPr>
        <p:txBody>
          <a:bodyPr wrap="none" rtlCol="0">
            <a:spAutoFit/>
          </a:bodyPr>
          <a:lstStyle/>
          <a:p>
            <a:r>
              <a:rPr lang="en-US" sz="2400" dirty="0"/>
              <a:t>Peptide 2</a:t>
            </a:r>
          </a:p>
        </p:txBody>
      </p:sp>
      <p:sp>
        <p:nvSpPr>
          <p:cNvPr id="21" name="TextBox 20">
            <a:extLst>
              <a:ext uri="{FF2B5EF4-FFF2-40B4-BE49-F238E27FC236}">
                <a16:creationId xmlns:a16="http://schemas.microsoft.com/office/drawing/2014/main" id="{1E43E426-68DE-634E-A7BD-11FEB191C4B7}"/>
              </a:ext>
            </a:extLst>
          </p:cNvPr>
          <p:cNvSpPr txBox="1"/>
          <p:nvPr/>
        </p:nvSpPr>
        <p:spPr>
          <a:xfrm>
            <a:off x="2708932" y="3468135"/>
            <a:ext cx="1537600" cy="461665"/>
          </a:xfrm>
          <a:prstGeom prst="rect">
            <a:avLst/>
          </a:prstGeom>
          <a:noFill/>
        </p:spPr>
        <p:txBody>
          <a:bodyPr wrap="none" rtlCol="0">
            <a:spAutoFit/>
          </a:bodyPr>
          <a:lstStyle/>
          <a:p>
            <a:r>
              <a:rPr lang="en-US" sz="2400" dirty="0"/>
              <a:t>Peptide N</a:t>
            </a:r>
          </a:p>
        </p:txBody>
      </p:sp>
      <p:sp>
        <p:nvSpPr>
          <p:cNvPr id="22" name="TextBox 21">
            <a:extLst>
              <a:ext uri="{FF2B5EF4-FFF2-40B4-BE49-F238E27FC236}">
                <a16:creationId xmlns:a16="http://schemas.microsoft.com/office/drawing/2014/main" id="{81CC9F7F-608E-2D4D-818E-CBB1AD68D4C0}"/>
              </a:ext>
            </a:extLst>
          </p:cNvPr>
          <p:cNvSpPr txBox="1"/>
          <p:nvPr/>
        </p:nvSpPr>
        <p:spPr>
          <a:xfrm>
            <a:off x="2751772" y="3044948"/>
            <a:ext cx="439544" cy="461665"/>
          </a:xfrm>
          <a:prstGeom prst="rect">
            <a:avLst/>
          </a:prstGeom>
          <a:noFill/>
        </p:spPr>
        <p:txBody>
          <a:bodyPr wrap="none" rtlCol="0">
            <a:spAutoFit/>
          </a:bodyPr>
          <a:lstStyle/>
          <a:p>
            <a:r>
              <a:rPr lang="en-US" sz="2400" dirty="0"/>
              <a: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37D664A-B1CF-9A43-BA79-028F05D27A02}"/>
                  </a:ext>
                </a:extLst>
              </p:cNvPr>
              <p:cNvSpPr txBox="1"/>
              <p:nvPr/>
            </p:nvSpPr>
            <p:spPr>
              <a:xfrm>
                <a:off x="691491" y="5466870"/>
                <a:ext cx="4063548" cy="75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400" b="0" i="0" smtClean="0">
                          <a:latin typeface="Cambria Math" panose="02040503050406030204" pitchFamily="18" charset="0"/>
                        </a:rPr>
                        <m:t>CV</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𝜎</m:t>
                          </m:r>
                        </m:num>
                        <m:den>
                          <m:r>
                            <a:rPr lang="en-US" sz="2400" i="1">
                              <a:latin typeface="Cambria Math" panose="02040503050406030204" pitchFamily="18" charset="0"/>
                            </a:rPr>
                            <m:t>𝜇</m:t>
                          </m:r>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m:rPr>
                              <m:nor/>
                            </m:rPr>
                            <a:rPr lang="en-US" sz="2400" b="0" i="0" smtClean="0">
                              <a:latin typeface="Cambria Math" panose="02040503050406030204" pitchFamily="18" charset="0"/>
                            </a:rPr>
                            <m:t>Standard</m:t>
                          </m:r>
                          <m:r>
                            <m:rPr>
                              <m:nor/>
                            </m:rPr>
                            <a:rPr lang="en-US" sz="2400" b="0" i="0" smtClean="0">
                              <a:latin typeface="Cambria Math" panose="02040503050406030204" pitchFamily="18" charset="0"/>
                            </a:rPr>
                            <m:t> </m:t>
                          </m:r>
                          <m:r>
                            <m:rPr>
                              <m:nor/>
                            </m:rPr>
                            <a:rPr lang="en-US" sz="2400" b="0" i="0" smtClean="0">
                              <a:latin typeface="Cambria Math" panose="02040503050406030204" pitchFamily="18" charset="0"/>
                            </a:rPr>
                            <m:t>deviation</m:t>
                          </m:r>
                        </m:num>
                        <m:den>
                          <m:r>
                            <m:rPr>
                              <m:nor/>
                            </m:rPr>
                            <a:rPr lang="en-US" sz="2400" b="0" i="0" smtClean="0">
                              <a:latin typeface="Cambria Math" panose="02040503050406030204" pitchFamily="18" charset="0"/>
                            </a:rPr>
                            <m:t>Mean</m:t>
                          </m:r>
                        </m:den>
                      </m:f>
                    </m:oMath>
                  </m:oMathPara>
                </a14:m>
                <a:endParaRPr lang="en-US" sz="2400" dirty="0"/>
              </a:p>
            </p:txBody>
          </p:sp>
        </mc:Choice>
        <mc:Fallback xmlns="">
          <p:sp>
            <p:nvSpPr>
              <p:cNvPr id="24" name="TextBox 23">
                <a:extLst>
                  <a:ext uri="{FF2B5EF4-FFF2-40B4-BE49-F238E27FC236}">
                    <a16:creationId xmlns:a16="http://schemas.microsoft.com/office/drawing/2014/main" id="{837D664A-B1CF-9A43-BA79-028F05D27A02}"/>
                  </a:ext>
                </a:extLst>
              </p:cNvPr>
              <p:cNvSpPr txBox="1">
                <a:spLocks noRot="1" noChangeAspect="1" noMove="1" noResize="1" noEditPoints="1" noAdjustHandles="1" noChangeArrowheads="1" noChangeShapeType="1" noTextEdit="1"/>
              </p:cNvSpPr>
              <p:nvPr/>
            </p:nvSpPr>
            <p:spPr>
              <a:xfrm>
                <a:off x="691491" y="5466870"/>
                <a:ext cx="4063548" cy="759182"/>
              </a:xfrm>
              <a:prstGeom prst="rect">
                <a:avLst/>
              </a:prstGeom>
              <a:blipFill>
                <a:blip r:embed="rId4"/>
                <a:stretch>
                  <a:fillRect l="-935" t="-6557" r="-1246" b="-11475"/>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2F738090-BDCF-6941-A6A9-6F86BBFA3225}"/>
              </a:ext>
            </a:extLst>
          </p:cNvPr>
          <p:cNvCxnSpPr/>
          <p:nvPr/>
        </p:nvCxnSpPr>
        <p:spPr>
          <a:xfrm>
            <a:off x="2079171" y="3627993"/>
            <a:ext cx="3592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65F0C1D-34BB-8F4D-9F1E-D8382457C30A}"/>
              </a:ext>
            </a:extLst>
          </p:cNvPr>
          <p:cNvCxnSpPr/>
          <p:nvPr/>
        </p:nvCxnSpPr>
        <p:spPr>
          <a:xfrm>
            <a:off x="2073728" y="3102742"/>
            <a:ext cx="3592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F022308-0740-CF48-822E-9485A2792E62}"/>
              </a:ext>
            </a:extLst>
          </p:cNvPr>
          <p:cNvCxnSpPr/>
          <p:nvPr/>
        </p:nvCxnSpPr>
        <p:spPr>
          <a:xfrm>
            <a:off x="2073487" y="3238226"/>
            <a:ext cx="3592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1E7C39-30EB-1443-B93D-E16CEB0D75A8}"/>
              </a:ext>
            </a:extLst>
          </p:cNvPr>
          <p:cNvCxnSpPr/>
          <p:nvPr/>
        </p:nvCxnSpPr>
        <p:spPr>
          <a:xfrm>
            <a:off x="2065395" y="2773254"/>
            <a:ext cx="3592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C25303E-D29F-9041-9DDF-BE3D61DCB451}"/>
              </a:ext>
            </a:extLst>
          </p:cNvPr>
          <p:cNvCxnSpPr/>
          <p:nvPr/>
        </p:nvCxnSpPr>
        <p:spPr>
          <a:xfrm>
            <a:off x="2073487" y="2989716"/>
            <a:ext cx="3592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4634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84830-212C-EB41-80F8-8745B48316AB}"/>
              </a:ext>
            </a:extLst>
          </p:cNvPr>
          <p:cNvSpPr>
            <a:spLocks noGrp="1"/>
          </p:cNvSpPr>
          <p:nvPr>
            <p:ph type="title"/>
          </p:nvPr>
        </p:nvSpPr>
        <p:spPr/>
        <p:txBody>
          <a:bodyPr/>
          <a:lstStyle/>
          <a:p>
            <a:r>
              <a:rPr lang="en-US" dirty="0"/>
              <a:t>Boosted PSMs separate proteomes</a:t>
            </a:r>
          </a:p>
        </p:txBody>
      </p:sp>
      <p:grpSp>
        <p:nvGrpSpPr>
          <p:cNvPr id="14" name="Group 13">
            <a:extLst>
              <a:ext uri="{FF2B5EF4-FFF2-40B4-BE49-F238E27FC236}">
                <a16:creationId xmlns:a16="http://schemas.microsoft.com/office/drawing/2014/main" id="{7FC76B0D-5AB8-E14E-A0ED-D212D4210042}"/>
              </a:ext>
            </a:extLst>
          </p:cNvPr>
          <p:cNvGrpSpPr/>
          <p:nvPr/>
        </p:nvGrpSpPr>
        <p:grpSpPr>
          <a:xfrm>
            <a:off x="664903" y="2036134"/>
            <a:ext cx="10862193" cy="3747977"/>
            <a:chOff x="664903" y="2036134"/>
            <a:chExt cx="10862193" cy="3747977"/>
          </a:xfrm>
        </p:grpSpPr>
        <p:pic>
          <p:nvPicPr>
            <p:cNvPr id="11" name="Picture 10">
              <a:extLst>
                <a:ext uri="{FF2B5EF4-FFF2-40B4-BE49-F238E27FC236}">
                  <a16:creationId xmlns:a16="http://schemas.microsoft.com/office/drawing/2014/main" id="{837AFF07-2A7F-2341-8122-1A656A642897}"/>
                </a:ext>
              </a:extLst>
            </p:cNvPr>
            <p:cNvPicPr>
              <a:picLocks noChangeAspect="1"/>
            </p:cNvPicPr>
            <p:nvPr/>
          </p:nvPicPr>
          <p:blipFill>
            <a:blip r:embed="rId3"/>
            <a:stretch>
              <a:fillRect/>
            </a:stretch>
          </p:blipFill>
          <p:spPr>
            <a:xfrm>
              <a:off x="664903" y="2036134"/>
              <a:ext cx="10862193" cy="3747977"/>
            </a:xfrm>
            <a:prstGeom prst="rect">
              <a:avLst/>
            </a:prstGeom>
          </p:spPr>
        </p:pic>
        <p:sp>
          <p:nvSpPr>
            <p:cNvPr id="12" name="Rectangle 11">
              <a:extLst>
                <a:ext uri="{FF2B5EF4-FFF2-40B4-BE49-F238E27FC236}">
                  <a16:creationId xmlns:a16="http://schemas.microsoft.com/office/drawing/2014/main" id="{2A2475CC-4218-8A40-B6CC-60F6B21DB141}"/>
                </a:ext>
              </a:extLst>
            </p:cNvPr>
            <p:cNvSpPr/>
            <p:nvPr/>
          </p:nvSpPr>
          <p:spPr>
            <a:xfrm>
              <a:off x="2133600" y="2036134"/>
              <a:ext cx="3470031" cy="5749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30D189-FE7B-B54F-8F3A-4EC1E9B44AF5}"/>
                </a:ext>
              </a:extLst>
            </p:cNvPr>
            <p:cNvSpPr/>
            <p:nvPr/>
          </p:nvSpPr>
          <p:spPr>
            <a:xfrm>
              <a:off x="7680960" y="2036134"/>
              <a:ext cx="3470031" cy="5749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44256807-EEE9-6D43-9DE0-B6F54B2BAFCE}"/>
              </a:ext>
            </a:extLst>
          </p:cNvPr>
          <p:cNvSpPr txBox="1"/>
          <p:nvPr/>
        </p:nvSpPr>
        <p:spPr>
          <a:xfrm>
            <a:off x="3116646" y="2065040"/>
            <a:ext cx="1503938" cy="523220"/>
          </a:xfrm>
          <a:prstGeom prst="rect">
            <a:avLst/>
          </a:prstGeom>
          <a:noFill/>
        </p:spPr>
        <p:txBody>
          <a:bodyPr wrap="none" rtlCol="0">
            <a:spAutoFit/>
          </a:bodyPr>
          <a:lstStyle/>
          <a:p>
            <a:r>
              <a:rPr lang="en-US" sz="2800" b="1" dirty="0">
                <a:solidFill>
                  <a:schemeClr val="bg1"/>
                </a:solidFill>
              </a:rPr>
              <a:t>Spectra</a:t>
            </a:r>
          </a:p>
        </p:txBody>
      </p:sp>
      <p:sp>
        <p:nvSpPr>
          <p:cNvPr id="16" name="TextBox 15">
            <a:extLst>
              <a:ext uri="{FF2B5EF4-FFF2-40B4-BE49-F238E27FC236}">
                <a16:creationId xmlns:a16="http://schemas.microsoft.com/office/drawing/2014/main" id="{D434DC35-AF82-1E46-B5BC-46E99CC7A9F9}"/>
              </a:ext>
            </a:extLst>
          </p:cNvPr>
          <p:cNvSpPr txBox="1"/>
          <p:nvPr/>
        </p:nvSpPr>
        <p:spPr>
          <a:xfrm>
            <a:off x="8610600" y="2062017"/>
            <a:ext cx="1642822" cy="523220"/>
          </a:xfrm>
          <a:prstGeom prst="rect">
            <a:avLst/>
          </a:prstGeom>
          <a:noFill/>
        </p:spPr>
        <p:txBody>
          <a:bodyPr wrap="none" rtlCol="0">
            <a:spAutoFit/>
          </a:bodyPr>
          <a:lstStyle/>
          <a:p>
            <a:r>
              <a:rPr lang="en-US" sz="2800" b="1" dirty="0">
                <a:solidFill>
                  <a:schemeClr val="bg1"/>
                </a:solidFill>
              </a:rPr>
              <a:t>DART-ID</a:t>
            </a:r>
          </a:p>
        </p:txBody>
      </p:sp>
    </p:spTree>
    <p:extLst>
      <p:ext uri="{BB962C8B-B14F-4D97-AF65-F5344CB8AC3E}">
        <p14:creationId xmlns:p14="http://schemas.microsoft.com/office/powerpoint/2010/main" val="1972958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6765B-B7D1-1946-A1C8-4B0F6847001F}"/>
              </a:ext>
            </a:extLst>
          </p:cNvPr>
          <p:cNvSpPr>
            <a:spLocks noGrp="1"/>
          </p:cNvSpPr>
          <p:nvPr>
            <p:ph type="title"/>
          </p:nvPr>
        </p:nvSpPr>
        <p:spPr>
          <a:xfrm>
            <a:off x="838200" y="2213804"/>
            <a:ext cx="4031974" cy="1702214"/>
          </a:xfrm>
        </p:spPr>
        <p:txBody>
          <a:bodyPr/>
          <a:lstStyle/>
          <a:p>
            <a:r>
              <a:rPr lang="en-US" dirty="0"/>
              <a:t>DART-ID in bulk sets</a:t>
            </a:r>
          </a:p>
        </p:txBody>
      </p:sp>
      <p:pic>
        <p:nvPicPr>
          <p:cNvPr id="6" name="Picture 5">
            <a:extLst>
              <a:ext uri="{FF2B5EF4-FFF2-40B4-BE49-F238E27FC236}">
                <a16:creationId xmlns:a16="http://schemas.microsoft.com/office/drawing/2014/main" id="{5815EF10-28F8-A547-8305-B08B263BC9D4}"/>
              </a:ext>
            </a:extLst>
          </p:cNvPr>
          <p:cNvPicPr>
            <a:picLocks noChangeAspect="1"/>
          </p:cNvPicPr>
          <p:nvPr/>
        </p:nvPicPr>
        <p:blipFill>
          <a:blip r:embed="rId3"/>
          <a:stretch>
            <a:fillRect/>
          </a:stretch>
        </p:blipFill>
        <p:spPr>
          <a:xfrm>
            <a:off x="5190987" y="317785"/>
            <a:ext cx="6162813" cy="6175090"/>
          </a:xfrm>
          <a:prstGeom prst="rect">
            <a:avLst/>
          </a:prstGeom>
        </p:spPr>
      </p:pic>
    </p:spTree>
    <p:extLst>
      <p:ext uri="{BB962C8B-B14F-4D97-AF65-F5344CB8AC3E}">
        <p14:creationId xmlns:p14="http://schemas.microsoft.com/office/powerpoint/2010/main" val="537576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22BC52-48FB-AF48-B1E1-A17E973E410C}"/>
              </a:ext>
            </a:extLst>
          </p:cNvPr>
          <p:cNvSpPr txBox="1"/>
          <p:nvPr/>
        </p:nvSpPr>
        <p:spPr>
          <a:xfrm>
            <a:off x="1229711" y="1324303"/>
            <a:ext cx="9727324" cy="3785652"/>
          </a:xfrm>
          <a:prstGeom prst="rect">
            <a:avLst/>
          </a:prstGeom>
          <a:noFill/>
        </p:spPr>
        <p:txBody>
          <a:bodyPr wrap="square" rtlCol="0">
            <a:spAutoFit/>
          </a:bodyPr>
          <a:lstStyle/>
          <a:p>
            <a:pPr marL="914400" indent="-914400">
              <a:buAutoNum type="arabicPeriod"/>
            </a:pPr>
            <a:r>
              <a:rPr lang="en-US" sz="4800" dirty="0"/>
              <a:t> </a:t>
            </a:r>
            <a:r>
              <a:rPr lang="en-US" sz="4800" b="1" i="1" dirty="0"/>
              <a:t>DART-ID</a:t>
            </a:r>
            <a:r>
              <a:rPr lang="en-US" sz="4800" dirty="0"/>
              <a:t> increases proteome coverage by up to 50%</a:t>
            </a:r>
          </a:p>
          <a:p>
            <a:pPr marL="914400" indent="-914400">
              <a:buAutoNum type="arabicPeriod"/>
            </a:pPr>
            <a:endParaRPr lang="en-US" sz="4800" dirty="0"/>
          </a:p>
          <a:p>
            <a:pPr marL="914400" indent="-914400">
              <a:buAutoNum type="arabicPeriod"/>
            </a:pPr>
            <a:r>
              <a:rPr lang="en-US" sz="4800" dirty="0"/>
              <a:t> Apply computationally to existing data</a:t>
            </a:r>
          </a:p>
        </p:txBody>
      </p:sp>
    </p:spTree>
    <p:extLst>
      <p:ext uri="{BB962C8B-B14F-4D97-AF65-F5344CB8AC3E}">
        <p14:creationId xmlns:p14="http://schemas.microsoft.com/office/powerpoint/2010/main" val="2717372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D5CEF-6BCA-974D-B578-DE8D7E9C7EC1}"/>
              </a:ext>
            </a:extLst>
          </p:cNvPr>
          <p:cNvSpPr>
            <a:spLocks noGrp="1"/>
          </p:cNvSpPr>
          <p:nvPr>
            <p:ph type="title"/>
          </p:nvPr>
        </p:nvSpPr>
        <p:spPr/>
        <p:txBody>
          <a:bodyPr/>
          <a:lstStyle/>
          <a:p>
            <a:r>
              <a:rPr lang="en-US" dirty="0"/>
              <a:t>Freely available online</a:t>
            </a:r>
          </a:p>
        </p:txBody>
      </p:sp>
      <p:pic>
        <p:nvPicPr>
          <p:cNvPr id="6" name="Picture 5">
            <a:extLst>
              <a:ext uri="{FF2B5EF4-FFF2-40B4-BE49-F238E27FC236}">
                <a16:creationId xmlns:a16="http://schemas.microsoft.com/office/drawing/2014/main" id="{65AAE130-D9CF-0F4C-B2C0-58D55831FE36}"/>
              </a:ext>
            </a:extLst>
          </p:cNvPr>
          <p:cNvPicPr>
            <a:picLocks noChangeAspect="1"/>
          </p:cNvPicPr>
          <p:nvPr/>
        </p:nvPicPr>
        <p:blipFill>
          <a:blip r:embed="rId2"/>
          <a:stretch>
            <a:fillRect/>
          </a:stretch>
        </p:blipFill>
        <p:spPr>
          <a:xfrm>
            <a:off x="381000" y="1690688"/>
            <a:ext cx="7900416" cy="3498537"/>
          </a:xfrm>
          <a:prstGeom prst="rect">
            <a:avLst/>
          </a:prstGeom>
        </p:spPr>
      </p:pic>
      <p:pic>
        <p:nvPicPr>
          <p:cNvPr id="5" name="Picture 4">
            <a:extLst>
              <a:ext uri="{FF2B5EF4-FFF2-40B4-BE49-F238E27FC236}">
                <a16:creationId xmlns:a16="http://schemas.microsoft.com/office/drawing/2014/main" id="{4F696D26-C92A-D548-96F0-81A465D1F777}"/>
              </a:ext>
            </a:extLst>
          </p:cNvPr>
          <p:cNvPicPr>
            <a:picLocks noChangeAspect="1"/>
          </p:cNvPicPr>
          <p:nvPr/>
        </p:nvPicPr>
        <p:blipFill>
          <a:blip r:embed="rId3"/>
          <a:stretch>
            <a:fillRect/>
          </a:stretch>
        </p:blipFill>
        <p:spPr>
          <a:xfrm>
            <a:off x="2579657" y="2426775"/>
            <a:ext cx="8387047" cy="3691258"/>
          </a:xfrm>
          <a:prstGeom prst="rect">
            <a:avLst/>
          </a:prstGeom>
        </p:spPr>
      </p:pic>
      <p:sp>
        <p:nvSpPr>
          <p:cNvPr id="7" name="TextBox 6">
            <a:extLst>
              <a:ext uri="{FF2B5EF4-FFF2-40B4-BE49-F238E27FC236}">
                <a16:creationId xmlns:a16="http://schemas.microsoft.com/office/drawing/2014/main" id="{2AF71EF0-C149-AC4B-9E4B-3A2640FC1E01}"/>
              </a:ext>
            </a:extLst>
          </p:cNvPr>
          <p:cNvSpPr txBox="1"/>
          <p:nvPr/>
        </p:nvSpPr>
        <p:spPr>
          <a:xfrm>
            <a:off x="4331208" y="6198255"/>
            <a:ext cx="4482317" cy="523220"/>
          </a:xfrm>
          <a:prstGeom prst="rect">
            <a:avLst/>
          </a:prstGeom>
          <a:noFill/>
        </p:spPr>
        <p:txBody>
          <a:bodyPr wrap="none" rtlCol="0">
            <a:spAutoFit/>
          </a:bodyPr>
          <a:lstStyle/>
          <a:p>
            <a:r>
              <a:rPr lang="en-US" sz="2800" dirty="0"/>
              <a:t>https://dart-</a:t>
            </a:r>
            <a:r>
              <a:rPr lang="en-US" sz="2800" dirty="0" err="1"/>
              <a:t>id.slavovlab.net</a:t>
            </a:r>
            <a:endParaRPr lang="en-US" sz="2800" dirty="0"/>
          </a:p>
        </p:txBody>
      </p:sp>
    </p:spTree>
    <p:extLst>
      <p:ext uri="{BB962C8B-B14F-4D97-AF65-F5344CB8AC3E}">
        <p14:creationId xmlns:p14="http://schemas.microsoft.com/office/powerpoint/2010/main" val="1644934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8221749F-FAFF-7940-9E9A-96D8E51CAD28}"/>
              </a:ext>
            </a:extLst>
          </p:cNvPr>
          <p:cNvSpPr/>
          <p:nvPr/>
        </p:nvSpPr>
        <p:spPr>
          <a:xfrm>
            <a:off x="794488" y="1379578"/>
            <a:ext cx="7076524" cy="520051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DE1634-8EBD-384A-A616-2531B73323D7}"/>
              </a:ext>
            </a:extLst>
          </p:cNvPr>
          <p:cNvSpPr>
            <a:spLocks noGrp="1"/>
          </p:cNvSpPr>
          <p:nvPr>
            <p:ph type="title"/>
          </p:nvPr>
        </p:nvSpPr>
        <p:spPr>
          <a:xfrm>
            <a:off x="794488" y="54015"/>
            <a:ext cx="10515600" cy="1325563"/>
          </a:xfrm>
        </p:spPr>
        <p:txBody>
          <a:bodyPr/>
          <a:lstStyle/>
          <a:p>
            <a:r>
              <a:rPr lang="en-US" dirty="0"/>
              <a:t>How to sequence a peptide ion?</a:t>
            </a:r>
          </a:p>
        </p:txBody>
      </p:sp>
      <p:sp>
        <p:nvSpPr>
          <p:cNvPr id="13" name="TextBox 12">
            <a:extLst>
              <a:ext uri="{FF2B5EF4-FFF2-40B4-BE49-F238E27FC236}">
                <a16:creationId xmlns:a16="http://schemas.microsoft.com/office/drawing/2014/main" id="{B046BCE5-371A-4045-B8DF-9B7484E43B53}"/>
              </a:ext>
            </a:extLst>
          </p:cNvPr>
          <p:cNvSpPr txBox="1"/>
          <p:nvPr/>
        </p:nvSpPr>
        <p:spPr>
          <a:xfrm>
            <a:off x="8342854" y="2989109"/>
            <a:ext cx="1451038" cy="830997"/>
          </a:xfrm>
          <a:prstGeom prst="rect">
            <a:avLst/>
          </a:prstGeom>
          <a:noFill/>
        </p:spPr>
        <p:txBody>
          <a:bodyPr wrap="none" rtlCol="0">
            <a:spAutoFit/>
          </a:bodyPr>
          <a:lstStyle/>
          <a:p>
            <a:r>
              <a:rPr lang="en-US" sz="4800" b="1" dirty="0"/>
              <a:t>MS1</a:t>
            </a:r>
          </a:p>
        </p:txBody>
      </p:sp>
      <p:grpSp>
        <p:nvGrpSpPr>
          <p:cNvPr id="54" name="Group 53">
            <a:extLst>
              <a:ext uri="{FF2B5EF4-FFF2-40B4-BE49-F238E27FC236}">
                <a16:creationId xmlns:a16="http://schemas.microsoft.com/office/drawing/2014/main" id="{2F8D3F4D-19E8-AA4F-8E38-9149CD8C5C37}"/>
              </a:ext>
            </a:extLst>
          </p:cNvPr>
          <p:cNvGrpSpPr/>
          <p:nvPr/>
        </p:nvGrpSpPr>
        <p:grpSpPr>
          <a:xfrm>
            <a:off x="8178317" y="4245893"/>
            <a:ext cx="3851950" cy="830997"/>
            <a:chOff x="8111137" y="4476725"/>
            <a:chExt cx="3851950" cy="830997"/>
          </a:xfrm>
        </p:grpSpPr>
        <p:cxnSp>
          <p:nvCxnSpPr>
            <p:cNvPr id="16" name="Straight Connector 15">
              <a:extLst>
                <a:ext uri="{FF2B5EF4-FFF2-40B4-BE49-F238E27FC236}">
                  <a16:creationId xmlns:a16="http://schemas.microsoft.com/office/drawing/2014/main" id="{3B9712FC-E36C-5E44-82EB-05F40F87ECED}"/>
                </a:ext>
              </a:extLst>
            </p:cNvPr>
            <p:cNvCxnSpPr>
              <a:cxnSpLocks/>
            </p:cNvCxnSpPr>
            <p:nvPr/>
          </p:nvCxnSpPr>
          <p:spPr>
            <a:xfrm flipV="1">
              <a:off x="8322147" y="4842275"/>
              <a:ext cx="0" cy="465447"/>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CB66472-0B41-594E-ABA2-6AD177C38E60}"/>
                </a:ext>
              </a:extLst>
            </p:cNvPr>
            <p:cNvCxnSpPr>
              <a:cxnSpLocks/>
            </p:cNvCxnSpPr>
            <p:nvPr/>
          </p:nvCxnSpPr>
          <p:spPr>
            <a:xfrm flipH="1" flipV="1">
              <a:off x="8630481" y="4564206"/>
              <a:ext cx="1" cy="73865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8885A36-FF4F-6D4C-BDAC-96D1985A86EA}"/>
                </a:ext>
              </a:extLst>
            </p:cNvPr>
            <p:cNvCxnSpPr>
              <a:cxnSpLocks/>
            </p:cNvCxnSpPr>
            <p:nvPr/>
          </p:nvCxnSpPr>
          <p:spPr>
            <a:xfrm flipV="1">
              <a:off x="8789422" y="4833327"/>
              <a:ext cx="0" cy="469529"/>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53E26C-DB1E-7243-A95B-11A373B39CE5}"/>
                </a:ext>
              </a:extLst>
            </p:cNvPr>
            <p:cNvCxnSpPr>
              <a:cxnSpLocks/>
            </p:cNvCxnSpPr>
            <p:nvPr/>
          </p:nvCxnSpPr>
          <p:spPr>
            <a:xfrm flipV="1">
              <a:off x="9131161" y="5038718"/>
              <a:ext cx="0" cy="25125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C55536-E1EA-A149-9BA1-054F8BB58F6C}"/>
                </a:ext>
              </a:extLst>
            </p:cNvPr>
            <p:cNvCxnSpPr>
              <a:cxnSpLocks/>
            </p:cNvCxnSpPr>
            <p:nvPr/>
          </p:nvCxnSpPr>
          <p:spPr>
            <a:xfrm flipV="1">
              <a:off x="9367285" y="5038718"/>
              <a:ext cx="0" cy="263208"/>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1093635-1AC0-BD4A-B690-BBFE6C62A9B0}"/>
                </a:ext>
              </a:extLst>
            </p:cNvPr>
            <p:cNvCxnSpPr>
              <a:cxnSpLocks/>
            </p:cNvCxnSpPr>
            <p:nvPr/>
          </p:nvCxnSpPr>
          <p:spPr>
            <a:xfrm flipV="1">
              <a:off x="9893046" y="4842275"/>
              <a:ext cx="0" cy="447694"/>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008B483-017A-2C49-AEFB-D86EE7F0BB7A}"/>
                </a:ext>
              </a:extLst>
            </p:cNvPr>
            <p:cNvCxnSpPr>
              <a:cxnSpLocks/>
            </p:cNvCxnSpPr>
            <p:nvPr/>
          </p:nvCxnSpPr>
          <p:spPr>
            <a:xfrm flipV="1">
              <a:off x="10186480" y="5038718"/>
              <a:ext cx="0" cy="25125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F38EBC9-C5FC-204A-9623-58AF8E06F3EB}"/>
                </a:ext>
              </a:extLst>
            </p:cNvPr>
            <p:cNvCxnSpPr>
              <a:cxnSpLocks/>
            </p:cNvCxnSpPr>
            <p:nvPr/>
          </p:nvCxnSpPr>
          <p:spPr>
            <a:xfrm flipV="1">
              <a:off x="9528102" y="4662942"/>
              <a:ext cx="0" cy="627956"/>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899D17F-C533-5547-918D-9C749854AE8B}"/>
                </a:ext>
              </a:extLst>
            </p:cNvPr>
            <p:cNvCxnSpPr>
              <a:cxnSpLocks/>
            </p:cNvCxnSpPr>
            <p:nvPr/>
          </p:nvCxnSpPr>
          <p:spPr>
            <a:xfrm flipV="1">
              <a:off x="9253056" y="4833327"/>
              <a:ext cx="0" cy="465447"/>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0CD8184-0CB6-7B42-A618-B7CF64EEB160}"/>
                </a:ext>
              </a:extLst>
            </p:cNvPr>
            <p:cNvCxnSpPr>
              <a:cxnSpLocks/>
            </p:cNvCxnSpPr>
            <p:nvPr/>
          </p:nvCxnSpPr>
          <p:spPr>
            <a:xfrm flipH="1" flipV="1">
              <a:off x="8914995" y="4476725"/>
              <a:ext cx="1" cy="817183"/>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B18DA78-4783-7B45-9587-91B359A3F5C0}"/>
                </a:ext>
              </a:extLst>
            </p:cNvPr>
            <p:cNvCxnSpPr>
              <a:cxnSpLocks/>
            </p:cNvCxnSpPr>
            <p:nvPr/>
          </p:nvCxnSpPr>
          <p:spPr>
            <a:xfrm flipV="1">
              <a:off x="8444775" y="4476725"/>
              <a:ext cx="0" cy="81718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03906A2-EE71-AD42-947C-A5491233095D}"/>
                </a:ext>
              </a:extLst>
            </p:cNvPr>
            <p:cNvCxnSpPr>
              <a:cxnSpLocks/>
            </p:cNvCxnSpPr>
            <p:nvPr/>
          </p:nvCxnSpPr>
          <p:spPr>
            <a:xfrm flipV="1">
              <a:off x="10182732" y="5029770"/>
              <a:ext cx="0" cy="25125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AE28229-F82F-7F42-AB60-D61828CA3776}"/>
                </a:ext>
              </a:extLst>
            </p:cNvPr>
            <p:cNvCxnSpPr>
              <a:cxnSpLocks/>
            </p:cNvCxnSpPr>
            <p:nvPr/>
          </p:nvCxnSpPr>
          <p:spPr>
            <a:xfrm flipV="1">
              <a:off x="10418855" y="5029770"/>
              <a:ext cx="0" cy="263208"/>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B077BE6-688A-8B48-A74A-1A80D63AA578}"/>
                </a:ext>
              </a:extLst>
            </p:cNvPr>
            <p:cNvCxnSpPr>
              <a:cxnSpLocks/>
            </p:cNvCxnSpPr>
            <p:nvPr/>
          </p:nvCxnSpPr>
          <p:spPr>
            <a:xfrm flipV="1">
              <a:off x="10944617" y="4833327"/>
              <a:ext cx="0" cy="447694"/>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5A6B436-2710-A741-BA15-5D53B6E736E6}"/>
                </a:ext>
              </a:extLst>
            </p:cNvPr>
            <p:cNvCxnSpPr>
              <a:cxnSpLocks/>
            </p:cNvCxnSpPr>
            <p:nvPr/>
          </p:nvCxnSpPr>
          <p:spPr>
            <a:xfrm flipV="1">
              <a:off x="11238051" y="5029770"/>
              <a:ext cx="0" cy="25125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3A5401F-AF51-CF4B-A0F9-8148700FC889}"/>
                </a:ext>
              </a:extLst>
            </p:cNvPr>
            <p:cNvCxnSpPr>
              <a:cxnSpLocks/>
            </p:cNvCxnSpPr>
            <p:nvPr/>
          </p:nvCxnSpPr>
          <p:spPr>
            <a:xfrm flipV="1">
              <a:off x="10579673" y="4653994"/>
              <a:ext cx="0" cy="627956"/>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1E932C6-96EB-C846-BAE9-50616C50CABF}"/>
                </a:ext>
              </a:extLst>
            </p:cNvPr>
            <p:cNvCxnSpPr>
              <a:cxnSpLocks/>
            </p:cNvCxnSpPr>
            <p:nvPr/>
          </p:nvCxnSpPr>
          <p:spPr>
            <a:xfrm flipV="1">
              <a:off x="9688653" y="4838193"/>
              <a:ext cx="0" cy="465447"/>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926A519-FD4E-8544-BFA7-CC711AD42E5D}"/>
                </a:ext>
              </a:extLst>
            </p:cNvPr>
            <p:cNvCxnSpPr>
              <a:cxnSpLocks/>
            </p:cNvCxnSpPr>
            <p:nvPr/>
          </p:nvCxnSpPr>
          <p:spPr>
            <a:xfrm flipH="1" flipV="1">
              <a:off x="10005604" y="4481591"/>
              <a:ext cx="1" cy="817183"/>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4971F7E-F5E4-FA41-B839-780B1F7AE700}"/>
                </a:ext>
              </a:extLst>
            </p:cNvPr>
            <p:cNvCxnSpPr>
              <a:cxnSpLocks/>
            </p:cNvCxnSpPr>
            <p:nvPr/>
          </p:nvCxnSpPr>
          <p:spPr>
            <a:xfrm flipV="1">
              <a:off x="10311064" y="4481591"/>
              <a:ext cx="0" cy="81718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D35FE4-6D2B-F747-9570-70FD9DBDE231}"/>
                </a:ext>
              </a:extLst>
            </p:cNvPr>
            <p:cNvCxnSpPr>
              <a:cxnSpLocks/>
            </p:cNvCxnSpPr>
            <p:nvPr/>
          </p:nvCxnSpPr>
          <p:spPr>
            <a:xfrm flipV="1">
              <a:off x="11075115" y="5034636"/>
              <a:ext cx="0" cy="25125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1C884B6-ED31-DB48-980A-C14ADD9076A8}"/>
                </a:ext>
              </a:extLst>
            </p:cNvPr>
            <p:cNvCxnSpPr>
              <a:cxnSpLocks/>
            </p:cNvCxnSpPr>
            <p:nvPr/>
          </p:nvCxnSpPr>
          <p:spPr>
            <a:xfrm flipV="1">
              <a:off x="10733790" y="5034636"/>
              <a:ext cx="0" cy="263208"/>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D2CCB9C-65AC-6244-BE2E-3B9F967C4DDF}"/>
                </a:ext>
              </a:extLst>
            </p:cNvPr>
            <p:cNvCxnSpPr>
              <a:cxnSpLocks/>
            </p:cNvCxnSpPr>
            <p:nvPr/>
          </p:nvCxnSpPr>
          <p:spPr>
            <a:xfrm flipV="1">
              <a:off x="11380214" y="4838193"/>
              <a:ext cx="0" cy="447694"/>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4629AA7-6B9C-5244-9853-5DA17A7EB275}"/>
                </a:ext>
              </a:extLst>
            </p:cNvPr>
            <p:cNvCxnSpPr>
              <a:cxnSpLocks/>
            </p:cNvCxnSpPr>
            <p:nvPr/>
          </p:nvCxnSpPr>
          <p:spPr>
            <a:xfrm flipV="1">
              <a:off x="11552985" y="5034636"/>
              <a:ext cx="0" cy="25125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6392CFF-8CA4-8644-A630-68917C107CB8}"/>
                </a:ext>
              </a:extLst>
            </p:cNvPr>
            <p:cNvCxnSpPr>
              <a:cxnSpLocks/>
            </p:cNvCxnSpPr>
            <p:nvPr/>
          </p:nvCxnSpPr>
          <p:spPr>
            <a:xfrm flipV="1">
              <a:off x="11687521" y="4658860"/>
              <a:ext cx="0" cy="627956"/>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3FC274-9C77-614E-A178-5A609686D096}"/>
                </a:ext>
              </a:extLst>
            </p:cNvPr>
            <p:cNvCxnSpPr>
              <a:cxnSpLocks/>
            </p:cNvCxnSpPr>
            <p:nvPr/>
          </p:nvCxnSpPr>
          <p:spPr>
            <a:xfrm>
              <a:off x="8111137" y="5281949"/>
              <a:ext cx="385195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B7F15CF6-9CBB-F04F-8DC9-BDB30D7DD486}"/>
              </a:ext>
            </a:extLst>
          </p:cNvPr>
          <p:cNvSpPr txBox="1"/>
          <p:nvPr/>
        </p:nvSpPr>
        <p:spPr>
          <a:xfrm>
            <a:off x="1763192" y="5773227"/>
            <a:ext cx="2187458" cy="461665"/>
          </a:xfrm>
          <a:prstGeom prst="rect">
            <a:avLst/>
          </a:prstGeom>
          <a:noFill/>
        </p:spPr>
        <p:txBody>
          <a:bodyPr wrap="none" rtlCol="0">
            <a:spAutoFit/>
          </a:bodyPr>
          <a:lstStyle/>
          <a:p>
            <a:r>
              <a:rPr lang="en-US" sz="2400" dirty="0">
                <a:solidFill>
                  <a:schemeClr val="bg1"/>
                </a:solidFill>
              </a:rPr>
              <a:t>Mass Analyzer</a:t>
            </a:r>
          </a:p>
        </p:txBody>
      </p:sp>
      <p:sp>
        <p:nvSpPr>
          <p:cNvPr id="55" name="TextBox 54">
            <a:extLst>
              <a:ext uri="{FF2B5EF4-FFF2-40B4-BE49-F238E27FC236}">
                <a16:creationId xmlns:a16="http://schemas.microsoft.com/office/drawing/2014/main" id="{AE55C188-40E9-3B46-8D55-7DFB9BADBE11}"/>
              </a:ext>
            </a:extLst>
          </p:cNvPr>
          <p:cNvSpPr txBox="1"/>
          <p:nvPr/>
        </p:nvSpPr>
        <p:spPr>
          <a:xfrm>
            <a:off x="8522769" y="5221995"/>
            <a:ext cx="3163045" cy="954107"/>
          </a:xfrm>
          <a:prstGeom prst="rect">
            <a:avLst/>
          </a:prstGeom>
          <a:noFill/>
        </p:spPr>
        <p:txBody>
          <a:bodyPr wrap="none" rtlCol="0">
            <a:spAutoFit/>
          </a:bodyPr>
          <a:lstStyle/>
          <a:p>
            <a:pPr algn="ctr"/>
            <a:r>
              <a:rPr lang="en-US" sz="2800" dirty="0"/>
              <a:t>mass/charge (m/z)</a:t>
            </a:r>
          </a:p>
          <a:p>
            <a:pPr algn="ctr"/>
            <a:r>
              <a:rPr lang="en-US" sz="2800" dirty="0"/>
              <a:t>“Mass”</a:t>
            </a:r>
          </a:p>
        </p:txBody>
      </p:sp>
      <p:sp>
        <p:nvSpPr>
          <p:cNvPr id="6" name="Chord 5">
            <a:extLst>
              <a:ext uri="{FF2B5EF4-FFF2-40B4-BE49-F238E27FC236}">
                <a16:creationId xmlns:a16="http://schemas.microsoft.com/office/drawing/2014/main" id="{2B10A134-A325-1046-B806-4E2A86F7A8C9}"/>
              </a:ext>
            </a:extLst>
          </p:cNvPr>
          <p:cNvSpPr/>
          <p:nvPr/>
        </p:nvSpPr>
        <p:spPr>
          <a:xfrm rot="17489734">
            <a:off x="2052468" y="4166293"/>
            <a:ext cx="1487799" cy="1487799"/>
          </a:xfrm>
          <a:prstGeom prst="chord">
            <a:avLst/>
          </a:prstGeom>
          <a:solidFill>
            <a:schemeClr val="accent1">
              <a:lumMod val="60000"/>
              <a:lumOff val="4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CB76B7D-1571-904B-995A-7345AD153AC1}"/>
              </a:ext>
            </a:extLst>
          </p:cNvPr>
          <p:cNvSpPr txBox="1"/>
          <p:nvPr/>
        </p:nvSpPr>
        <p:spPr>
          <a:xfrm>
            <a:off x="6082097" y="4679359"/>
            <a:ext cx="766557" cy="461665"/>
          </a:xfrm>
          <a:prstGeom prst="rect">
            <a:avLst/>
          </a:prstGeom>
          <a:noFill/>
        </p:spPr>
        <p:txBody>
          <a:bodyPr wrap="none" rtlCol="0">
            <a:spAutoFit/>
          </a:bodyPr>
          <a:lstStyle/>
          <a:p>
            <a:r>
              <a:rPr lang="en-US" sz="2400" dirty="0">
                <a:solidFill>
                  <a:schemeClr val="bg1"/>
                </a:solidFill>
              </a:rPr>
              <a:t>Inlet</a:t>
            </a:r>
          </a:p>
        </p:txBody>
      </p:sp>
      <p:sp>
        <p:nvSpPr>
          <p:cNvPr id="10" name="TextBox 9">
            <a:extLst>
              <a:ext uri="{FF2B5EF4-FFF2-40B4-BE49-F238E27FC236}">
                <a16:creationId xmlns:a16="http://schemas.microsoft.com/office/drawing/2014/main" id="{FBBC72D8-6948-4F49-B199-E6283F228844}"/>
              </a:ext>
            </a:extLst>
          </p:cNvPr>
          <p:cNvSpPr txBox="1"/>
          <p:nvPr/>
        </p:nvSpPr>
        <p:spPr>
          <a:xfrm>
            <a:off x="2546506" y="1458905"/>
            <a:ext cx="3302507" cy="523220"/>
          </a:xfrm>
          <a:prstGeom prst="rect">
            <a:avLst/>
          </a:prstGeom>
          <a:noFill/>
        </p:spPr>
        <p:txBody>
          <a:bodyPr wrap="none" rtlCol="0">
            <a:spAutoFit/>
          </a:bodyPr>
          <a:lstStyle/>
          <a:p>
            <a:r>
              <a:rPr lang="en-US" sz="2800" dirty="0">
                <a:solidFill>
                  <a:schemeClr val="bg1"/>
                </a:solidFill>
              </a:rPr>
              <a:t>Mass Spectrometer</a:t>
            </a:r>
          </a:p>
        </p:txBody>
      </p:sp>
      <p:sp>
        <p:nvSpPr>
          <p:cNvPr id="11" name="U-Turn Arrow 10">
            <a:extLst>
              <a:ext uri="{FF2B5EF4-FFF2-40B4-BE49-F238E27FC236}">
                <a16:creationId xmlns:a16="http://schemas.microsoft.com/office/drawing/2014/main" id="{06BD1B22-A861-4140-A2C7-41D5D4EE485F}"/>
              </a:ext>
            </a:extLst>
          </p:cNvPr>
          <p:cNvSpPr/>
          <p:nvPr/>
        </p:nvSpPr>
        <p:spPr>
          <a:xfrm flipH="1">
            <a:off x="2398107" y="2422044"/>
            <a:ext cx="4128198" cy="2010066"/>
          </a:xfrm>
          <a:prstGeom prst="uturnArrow">
            <a:avLst>
              <a:gd name="adj1" fmla="val 16251"/>
              <a:gd name="adj2" fmla="val 21552"/>
              <a:gd name="adj3" fmla="val 23440"/>
              <a:gd name="adj4" fmla="val 27694"/>
              <a:gd name="adj5" fmla="val 10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9211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45" grpId="0"/>
      <p:bldP spid="55" grpId="0"/>
      <p:bldP spid="6" grpId="0" animBg="1"/>
      <p:bldP spid="7" grpId="0"/>
      <p:bldP spid="10" grpId="0"/>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4806-8362-BC49-AFCD-BC7FAF8A211E}"/>
              </a:ext>
            </a:extLst>
          </p:cNvPr>
          <p:cNvSpPr>
            <a:spLocks noGrp="1"/>
          </p:cNvSpPr>
          <p:nvPr>
            <p:ph type="title"/>
          </p:nvPr>
        </p:nvSpPr>
        <p:spPr/>
        <p:txBody>
          <a:bodyPr/>
          <a:lstStyle/>
          <a:p>
            <a:r>
              <a:rPr lang="en-US" dirty="0"/>
              <a:t>Extensions</a:t>
            </a:r>
          </a:p>
        </p:txBody>
      </p:sp>
      <p:sp>
        <p:nvSpPr>
          <p:cNvPr id="3" name="Content Placeholder 2">
            <a:extLst>
              <a:ext uri="{FF2B5EF4-FFF2-40B4-BE49-F238E27FC236}">
                <a16:creationId xmlns:a16="http://schemas.microsoft.com/office/drawing/2014/main" id="{128C68AE-6E3F-1D44-9E3A-CA32A24942A8}"/>
              </a:ext>
            </a:extLst>
          </p:cNvPr>
          <p:cNvSpPr>
            <a:spLocks noGrp="1"/>
          </p:cNvSpPr>
          <p:nvPr>
            <p:ph idx="1"/>
          </p:nvPr>
        </p:nvSpPr>
        <p:spPr>
          <a:xfrm>
            <a:off x="838200" y="1825625"/>
            <a:ext cx="10515600" cy="4667250"/>
          </a:xfrm>
        </p:spPr>
        <p:txBody>
          <a:bodyPr>
            <a:normAutofit/>
          </a:bodyPr>
          <a:lstStyle/>
          <a:p>
            <a:r>
              <a:rPr lang="en-US" sz="3200" dirty="0"/>
              <a:t>Extend Bayes’ Theorem to:</a:t>
            </a:r>
          </a:p>
          <a:p>
            <a:pPr lvl="1"/>
            <a:r>
              <a:rPr lang="en-US" sz="2800" dirty="0">
                <a:solidFill>
                  <a:schemeClr val="tx1">
                    <a:lumMod val="85000"/>
                  </a:schemeClr>
                </a:solidFill>
              </a:rPr>
              <a:t>Ion drift time (Bruker </a:t>
            </a:r>
            <a:r>
              <a:rPr lang="en-US" sz="2800" dirty="0" err="1">
                <a:solidFill>
                  <a:schemeClr val="tx1">
                    <a:lumMod val="85000"/>
                  </a:schemeClr>
                </a:solidFill>
              </a:rPr>
              <a:t>timsTOF</a:t>
            </a:r>
            <a:r>
              <a:rPr lang="en-US" sz="2800" dirty="0">
                <a:solidFill>
                  <a:schemeClr val="tx1">
                    <a:lumMod val="85000"/>
                  </a:schemeClr>
                </a:solidFill>
              </a:rPr>
              <a:t>)</a:t>
            </a:r>
          </a:p>
          <a:p>
            <a:pPr lvl="1"/>
            <a:r>
              <a:rPr lang="en-US" sz="2800" dirty="0">
                <a:solidFill>
                  <a:schemeClr val="tx1">
                    <a:lumMod val="85000"/>
                  </a:schemeClr>
                </a:solidFill>
              </a:rPr>
              <a:t>MS1 Intensity</a:t>
            </a:r>
          </a:p>
          <a:p>
            <a:pPr marL="457200" lvl="1" indent="0">
              <a:buNone/>
            </a:pPr>
            <a:endParaRPr lang="en-US" sz="3200" dirty="0"/>
          </a:p>
          <a:p>
            <a:pPr marL="0" indent="0">
              <a:buNone/>
            </a:pPr>
            <a:r>
              <a:rPr lang="en-US" sz="3200" dirty="0"/>
              <a:t>Community:</a:t>
            </a:r>
          </a:p>
          <a:p>
            <a:r>
              <a:rPr lang="en-US" sz="3200" dirty="0"/>
              <a:t>Reduce reliance on MS2 spectra. Use more features, use all the data!</a:t>
            </a:r>
          </a:p>
          <a:p>
            <a:endParaRPr lang="en-US" sz="3200" dirty="0"/>
          </a:p>
        </p:txBody>
      </p:sp>
    </p:spTree>
    <p:extLst>
      <p:ext uri="{BB962C8B-B14F-4D97-AF65-F5344CB8AC3E}">
        <p14:creationId xmlns:p14="http://schemas.microsoft.com/office/powerpoint/2010/main" val="116359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97D2ABA-9AAD-45C5-882F-E36B56A10B82}"/>
              </a:ext>
            </a:extLst>
          </p:cNvPr>
          <p:cNvSpPr/>
          <p:nvPr/>
        </p:nvSpPr>
        <p:spPr>
          <a:xfrm>
            <a:off x="371787" y="1454450"/>
            <a:ext cx="2885372" cy="3847207"/>
          </a:xfrm>
          <a:prstGeom prst="rect">
            <a:avLst/>
          </a:prstGeom>
        </p:spPr>
        <p:txBody>
          <a:bodyPr wrap="square">
            <a:spAutoFit/>
          </a:bodyPr>
          <a:lstStyle/>
          <a:p>
            <a:r>
              <a:rPr lang="en-US" sz="2000" b="1" dirty="0"/>
              <a:t>The </a:t>
            </a:r>
            <a:r>
              <a:rPr lang="en-US" sz="2000" b="1" dirty="0" err="1"/>
              <a:t>Slavov</a:t>
            </a:r>
            <a:r>
              <a:rPr lang="en-US" sz="2000" b="1" dirty="0"/>
              <a:t> Lab</a:t>
            </a:r>
          </a:p>
          <a:p>
            <a:r>
              <a:rPr lang="en-US" sz="2000" dirty="0"/>
              <a:t>Nikolai Slavov</a:t>
            </a:r>
          </a:p>
          <a:p>
            <a:endParaRPr lang="en-US" sz="2400" dirty="0"/>
          </a:p>
          <a:p>
            <a:r>
              <a:rPr lang="en-US" sz="2000" dirty="0"/>
              <a:t>Aleksandra Petelski</a:t>
            </a:r>
          </a:p>
          <a:p>
            <a:r>
              <a:rPr lang="en-US" sz="2000" dirty="0"/>
              <a:t>Annie Schide</a:t>
            </a:r>
          </a:p>
          <a:p>
            <a:r>
              <a:rPr lang="en-US" sz="2000" dirty="0"/>
              <a:t>David H. Perlman</a:t>
            </a:r>
          </a:p>
          <a:p>
            <a:r>
              <a:rPr lang="en-US" sz="2000" dirty="0"/>
              <a:t>Edward Emmott</a:t>
            </a:r>
          </a:p>
          <a:p>
            <a:r>
              <a:rPr lang="en-US" sz="2000" dirty="0"/>
              <a:t>Ezra Levy</a:t>
            </a:r>
          </a:p>
          <a:p>
            <a:r>
              <a:rPr lang="en-US" sz="2000" dirty="0"/>
              <a:t>Gray Huffman</a:t>
            </a:r>
          </a:p>
          <a:p>
            <a:r>
              <a:rPr lang="en-US" sz="2000" dirty="0"/>
              <a:t>Harrison Specht</a:t>
            </a:r>
          </a:p>
          <a:p>
            <a:r>
              <a:rPr lang="en-US" sz="2000" dirty="0"/>
              <a:t>Toni Koller</a:t>
            </a:r>
          </a:p>
          <a:p>
            <a:endParaRPr lang="en-US" sz="2000" dirty="0"/>
          </a:p>
        </p:txBody>
      </p:sp>
      <p:grpSp>
        <p:nvGrpSpPr>
          <p:cNvPr id="5" name="Group 4">
            <a:extLst>
              <a:ext uri="{FF2B5EF4-FFF2-40B4-BE49-F238E27FC236}">
                <a16:creationId xmlns:a16="http://schemas.microsoft.com/office/drawing/2014/main" id="{953E5264-B030-D34A-94FA-EB8780C03E64}"/>
              </a:ext>
            </a:extLst>
          </p:cNvPr>
          <p:cNvGrpSpPr/>
          <p:nvPr/>
        </p:nvGrpSpPr>
        <p:grpSpPr>
          <a:xfrm>
            <a:off x="8095848" y="5595887"/>
            <a:ext cx="1910982" cy="1146589"/>
            <a:chOff x="6616031" y="5378867"/>
            <a:chExt cx="1910982" cy="1146589"/>
          </a:xfrm>
        </p:grpSpPr>
        <p:sp>
          <p:nvSpPr>
            <p:cNvPr id="3" name="Rectangle 2">
              <a:extLst>
                <a:ext uri="{FF2B5EF4-FFF2-40B4-BE49-F238E27FC236}">
                  <a16:creationId xmlns:a16="http://schemas.microsoft.com/office/drawing/2014/main" id="{B6DB743D-EFC1-7646-8885-A24305BD2B63}"/>
                </a:ext>
              </a:extLst>
            </p:cNvPr>
            <p:cNvSpPr/>
            <p:nvPr/>
          </p:nvSpPr>
          <p:spPr>
            <a:xfrm>
              <a:off x="6616031" y="5524934"/>
              <a:ext cx="1861675" cy="8544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D001034-500A-41E5-ABF0-3AD27DC1A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031" y="5378867"/>
              <a:ext cx="1910982" cy="1146589"/>
            </a:xfrm>
            <a:prstGeom prst="rect">
              <a:avLst/>
            </a:prstGeom>
          </p:spPr>
        </p:pic>
      </p:grpSp>
      <p:sp>
        <p:nvSpPr>
          <p:cNvPr id="2" name="Title 1">
            <a:extLst>
              <a:ext uri="{FF2B5EF4-FFF2-40B4-BE49-F238E27FC236}">
                <a16:creationId xmlns:a16="http://schemas.microsoft.com/office/drawing/2014/main" id="{08EF65FD-FA5F-410F-A4DF-7BC8AC1B506B}"/>
              </a:ext>
            </a:extLst>
          </p:cNvPr>
          <p:cNvSpPr>
            <a:spLocks noGrp="1"/>
          </p:cNvSpPr>
          <p:nvPr>
            <p:ph type="title"/>
          </p:nvPr>
        </p:nvSpPr>
        <p:spPr>
          <a:xfrm>
            <a:off x="298635" y="356379"/>
            <a:ext cx="2633764" cy="994172"/>
          </a:xfrm>
        </p:spPr>
        <p:txBody>
          <a:bodyPr/>
          <a:lstStyle/>
          <a:p>
            <a:r>
              <a:rPr lang="en-US" sz="4000" dirty="0">
                <a:latin typeface="+mn-lt"/>
              </a:rPr>
              <a:t>Thanks to:</a:t>
            </a:r>
            <a:endParaRPr lang="en-US" dirty="0">
              <a:latin typeface="+mn-lt"/>
            </a:endParaRPr>
          </a:p>
        </p:txBody>
      </p:sp>
      <p:grpSp>
        <p:nvGrpSpPr>
          <p:cNvPr id="15" name="Group 14">
            <a:extLst>
              <a:ext uri="{FF2B5EF4-FFF2-40B4-BE49-F238E27FC236}">
                <a16:creationId xmlns:a16="http://schemas.microsoft.com/office/drawing/2014/main" id="{2372E335-F48F-1748-8445-6B49476AD5C1}"/>
              </a:ext>
            </a:extLst>
          </p:cNvPr>
          <p:cNvGrpSpPr/>
          <p:nvPr/>
        </p:nvGrpSpPr>
        <p:grpSpPr>
          <a:xfrm>
            <a:off x="3218527" y="5830333"/>
            <a:ext cx="4369525" cy="718473"/>
            <a:chOff x="899470" y="5180082"/>
            <a:chExt cx="5196530" cy="854456"/>
          </a:xfrm>
        </p:grpSpPr>
        <p:pic>
          <p:nvPicPr>
            <p:cNvPr id="9" name="Picture 8">
              <a:extLst>
                <a:ext uri="{FF2B5EF4-FFF2-40B4-BE49-F238E27FC236}">
                  <a16:creationId xmlns:a16="http://schemas.microsoft.com/office/drawing/2014/main" id="{4BE7E6B9-4089-D144-8C7F-997C638E1551}"/>
                </a:ext>
              </a:extLst>
            </p:cNvPr>
            <p:cNvPicPr>
              <a:picLocks noChangeAspect="1"/>
            </p:cNvPicPr>
            <p:nvPr/>
          </p:nvPicPr>
          <p:blipFill rotWithShape="1">
            <a:blip r:embed="rId4"/>
            <a:srcRect b="43452"/>
            <a:stretch/>
          </p:blipFill>
          <p:spPr>
            <a:xfrm>
              <a:off x="1927038" y="5411748"/>
              <a:ext cx="4168962" cy="388978"/>
            </a:xfrm>
            <a:prstGeom prst="rect">
              <a:avLst/>
            </a:prstGeom>
          </p:spPr>
        </p:pic>
        <p:pic>
          <p:nvPicPr>
            <p:cNvPr id="13" name="Graphic 12">
              <a:extLst>
                <a:ext uri="{FF2B5EF4-FFF2-40B4-BE49-F238E27FC236}">
                  <a16:creationId xmlns:a16="http://schemas.microsoft.com/office/drawing/2014/main" id="{C2106A1E-5FD3-8642-B60B-BE545B7068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470" y="5180082"/>
              <a:ext cx="836655" cy="854456"/>
            </a:xfrm>
            <a:prstGeom prst="rect">
              <a:avLst/>
            </a:prstGeom>
          </p:spPr>
        </p:pic>
      </p:grpSp>
      <p:sp>
        <p:nvSpPr>
          <p:cNvPr id="12" name="Rectangle 11">
            <a:extLst>
              <a:ext uri="{FF2B5EF4-FFF2-40B4-BE49-F238E27FC236}">
                <a16:creationId xmlns:a16="http://schemas.microsoft.com/office/drawing/2014/main" id="{A1F60426-0D07-C64C-A55F-DD3C93052CD0}"/>
              </a:ext>
            </a:extLst>
          </p:cNvPr>
          <p:cNvSpPr/>
          <p:nvPr/>
        </p:nvSpPr>
        <p:spPr>
          <a:xfrm>
            <a:off x="371787" y="5148547"/>
            <a:ext cx="2366353" cy="707886"/>
          </a:xfrm>
          <a:prstGeom prst="rect">
            <a:avLst/>
          </a:prstGeom>
        </p:spPr>
        <p:txBody>
          <a:bodyPr wrap="none">
            <a:spAutoFit/>
          </a:bodyPr>
          <a:lstStyle/>
          <a:p>
            <a:r>
              <a:rPr lang="en-US" sz="2000" b="1" dirty="0"/>
              <a:t>UC Santa Barbara</a:t>
            </a:r>
          </a:p>
          <a:p>
            <a:r>
              <a:rPr lang="en-US" sz="2000" dirty="0"/>
              <a:t>Alexander Franks</a:t>
            </a:r>
          </a:p>
        </p:txBody>
      </p:sp>
      <p:pic>
        <p:nvPicPr>
          <p:cNvPr id="10" name="Picture 9">
            <a:extLst>
              <a:ext uri="{FF2B5EF4-FFF2-40B4-BE49-F238E27FC236}">
                <a16:creationId xmlns:a16="http://schemas.microsoft.com/office/drawing/2014/main" id="{75ADE24E-F85C-2D40-965F-445596D60B90}"/>
              </a:ext>
            </a:extLst>
          </p:cNvPr>
          <p:cNvPicPr>
            <a:picLocks noChangeAspect="1"/>
          </p:cNvPicPr>
          <p:nvPr/>
        </p:nvPicPr>
        <p:blipFill>
          <a:blip r:embed="rId7"/>
          <a:stretch>
            <a:fillRect/>
          </a:stretch>
        </p:blipFill>
        <p:spPr>
          <a:xfrm>
            <a:off x="3077355" y="607689"/>
            <a:ext cx="8681793" cy="4795861"/>
          </a:xfrm>
          <a:prstGeom prst="rect">
            <a:avLst/>
          </a:prstGeom>
        </p:spPr>
      </p:pic>
      <p:pic>
        <p:nvPicPr>
          <p:cNvPr id="7" name="Picture 6">
            <a:extLst>
              <a:ext uri="{FF2B5EF4-FFF2-40B4-BE49-F238E27FC236}">
                <a16:creationId xmlns:a16="http://schemas.microsoft.com/office/drawing/2014/main" id="{BCBF8AD5-9554-4D71-A3D2-E9566F74302A}"/>
              </a:ext>
            </a:extLst>
          </p:cNvPr>
          <p:cNvPicPr>
            <a:picLocks noChangeAspect="1"/>
          </p:cNvPicPr>
          <p:nvPr/>
        </p:nvPicPr>
        <p:blipFill rotWithShape="1">
          <a:blip r:embed="rId8">
            <a:extLst>
              <a:ext uri="{28A0092B-C50C-407E-A947-70E740481C1C}">
                <a14:useLocalDpi xmlns:a14="http://schemas.microsoft.com/office/drawing/2010/main" val="0"/>
              </a:ext>
            </a:extLst>
          </a:blip>
          <a:srcRect t="1" b="5074"/>
          <a:stretch/>
        </p:blipFill>
        <p:spPr>
          <a:xfrm>
            <a:off x="10346045" y="4849995"/>
            <a:ext cx="1515551" cy="1798290"/>
          </a:xfrm>
          <a:prstGeom prst="rect">
            <a:avLst/>
          </a:prstGeom>
        </p:spPr>
      </p:pic>
    </p:spTree>
    <p:extLst>
      <p:ext uri="{BB962C8B-B14F-4D97-AF65-F5344CB8AC3E}">
        <p14:creationId xmlns:p14="http://schemas.microsoft.com/office/powerpoint/2010/main" val="3031285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B141B-36F4-FB4C-9941-6DE3127F11E0}"/>
              </a:ext>
            </a:extLst>
          </p:cNvPr>
          <p:cNvSpPr>
            <a:spLocks noGrp="1"/>
          </p:cNvSpPr>
          <p:nvPr>
            <p:ph type="title"/>
          </p:nvPr>
        </p:nvSpPr>
        <p:spPr/>
        <p:txBody>
          <a:bodyPr/>
          <a:lstStyle/>
          <a:p>
            <a:r>
              <a:rPr lang="en-US" dirty="0"/>
              <a:t>Feedback</a:t>
            </a:r>
          </a:p>
        </p:txBody>
      </p:sp>
      <p:pic>
        <p:nvPicPr>
          <p:cNvPr id="5" name="Picture 4">
            <a:extLst>
              <a:ext uri="{FF2B5EF4-FFF2-40B4-BE49-F238E27FC236}">
                <a16:creationId xmlns:a16="http://schemas.microsoft.com/office/drawing/2014/main" id="{7E2C21BE-8CD2-1C4B-A307-2E87FA57001A}"/>
              </a:ext>
            </a:extLst>
          </p:cNvPr>
          <p:cNvPicPr>
            <a:picLocks noChangeAspect="1"/>
          </p:cNvPicPr>
          <p:nvPr/>
        </p:nvPicPr>
        <p:blipFill>
          <a:blip r:embed="rId3"/>
          <a:stretch>
            <a:fillRect/>
          </a:stretch>
        </p:blipFill>
        <p:spPr>
          <a:xfrm>
            <a:off x="1092200" y="1508125"/>
            <a:ext cx="5113338" cy="5113338"/>
          </a:xfrm>
          <a:prstGeom prst="rect">
            <a:avLst/>
          </a:prstGeom>
        </p:spPr>
      </p:pic>
      <p:sp>
        <p:nvSpPr>
          <p:cNvPr id="6" name="Rectangle 5">
            <a:extLst>
              <a:ext uri="{FF2B5EF4-FFF2-40B4-BE49-F238E27FC236}">
                <a16:creationId xmlns:a16="http://schemas.microsoft.com/office/drawing/2014/main" id="{2E93B4D0-5DE3-4E46-B5A3-B1F9A51AED55}"/>
              </a:ext>
            </a:extLst>
          </p:cNvPr>
          <p:cNvSpPr/>
          <p:nvPr/>
        </p:nvSpPr>
        <p:spPr>
          <a:xfrm>
            <a:off x="6472238" y="3285263"/>
            <a:ext cx="4881562" cy="523220"/>
          </a:xfrm>
          <a:prstGeom prst="rect">
            <a:avLst/>
          </a:prstGeom>
        </p:spPr>
        <p:txBody>
          <a:bodyPr wrap="square">
            <a:spAutoFit/>
          </a:bodyPr>
          <a:lstStyle/>
          <a:p>
            <a:r>
              <a:rPr lang="en-US" sz="2800" dirty="0"/>
              <a:t>http://bit.ly/SCP2019_DART</a:t>
            </a:r>
          </a:p>
        </p:txBody>
      </p:sp>
      <p:sp>
        <p:nvSpPr>
          <p:cNvPr id="9" name="TextBox 8">
            <a:extLst>
              <a:ext uri="{FF2B5EF4-FFF2-40B4-BE49-F238E27FC236}">
                <a16:creationId xmlns:a16="http://schemas.microsoft.com/office/drawing/2014/main" id="{C87281F1-4661-4D4E-AE75-923E3E37E453}"/>
              </a:ext>
            </a:extLst>
          </p:cNvPr>
          <p:cNvSpPr txBox="1"/>
          <p:nvPr/>
        </p:nvSpPr>
        <p:spPr>
          <a:xfrm>
            <a:off x="6472238" y="2638932"/>
            <a:ext cx="1338828" cy="646331"/>
          </a:xfrm>
          <a:prstGeom prst="rect">
            <a:avLst/>
          </a:prstGeom>
          <a:noFill/>
        </p:spPr>
        <p:txBody>
          <a:bodyPr wrap="none" rtlCol="0">
            <a:spAutoFit/>
          </a:bodyPr>
          <a:lstStyle/>
          <a:p>
            <a:r>
              <a:rPr lang="en-US" sz="3600" dirty="0"/>
              <a:t>LINK:</a:t>
            </a:r>
          </a:p>
        </p:txBody>
      </p:sp>
      <p:sp>
        <p:nvSpPr>
          <p:cNvPr id="7" name="Rectangle 6">
            <a:extLst>
              <a:ext uri="{FF2B5EF4-FFF2-40B4-BE49-F238E27FC236}">
                <a16:creationId xmlns:a16="http://schemas.microsoft.com/office/drawing/2014/main" id="{86AE963C-90CE-2644-90F3-8879225D433A}"/>
              </a:ext>
            </a:extLst>
          </p:cNvPr>
          <p:cNvSpPr/>
          <p:nvPr/>
        </p:nvSpPr>
        <p:spPr>
          <a:xfrm>
            <a:off x="6472238" y="4454814"/>
            <a:ext cx="4881562" cy="954107"/>
          </a:xfrm>
          <a:prstGeom prst="rect">
            <a:avLst/>
          </a:prstGeom>
        </p:spPr>
        <p:txBody>
          <a:bodyPr wrap="square">
            <a:spAutoFit/>
          </a:bodyPr>
          <a:lstStyle/>
          <a:p>
            <a:r>
              <a:rPr lang="en-US" sz="2800" dirty="0"/>
              <a:t>Questions welcome, and thanks for listening!</a:t>
            </a:r>
          </a:p>
        </p:txBody>
      </p:sp>
    </p:spTree>
    <p:extLst>
      <p:ext uri="{BB962C8B-B14F-4D97-AF65-F5344CB8AC3E}">
        <p14:creationId xmlns:p14="http://schemas.microsoft.com/office/powerpoint/2010/main" val="4203506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C63E2-1939-E24C-9EBE-F2B67C3AC237}"/>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1603829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6AA4-A1F5-B543-B33F-C9D481CC1B1F}"/>
              </a:ext>
            </a:extLst>
          </p:cNvPr>
          <p:cNvSpPr>
            <a:spLocks noGrp="1"/>
          </p:cNvSpPr>
          <p:nvPr>
            <p:ph type="title"/>
          </p:nvPr>
        </p:nvSpPr>
        <p:spPr/>
        <p:txBody>
          <a:bodyPr/>
          <a:lstStyle/>
          <a:p>
            <a:r>
              <a:rPr lang="en-US" dirty="0"/>
              <a:t>How to sequence a peptide ion?</a:t>
            </a:r>
          </a:p>
        </p:txBody>
      </p:sp>
      <p:pic>
        <p:nvPicPr>
          <p:cNvPr id="4" name="Picture 3">
            <a:extLst>
              <a:ext uri="{FF2B5EF4-FFF2-40B4-BE49-F238E27FC236}">
                <a16:creationId xmlns:a16="http://schemas.microsoft.com/office/drawing/2014/main" id="{A46BA958-2B2B-C54F-A6D3-1A8D116CBE18}"/>
              </a:ext>
            </a:extLst>
          </p:cNvPr>
          <p:cNvPicPr>
            <a:picLocks noChangeAspect="1"/>
          </p:cNvPicPr>
          <p:nvPr/>
        </p:nvPicPr>
        <p:blipFill>
          <a:blip r:embed="rId2"/>
          <a:stretch>
            <a:fillRect/>
          </a:stretch>
        </p:blipFill>
        <p:spPr>
          <a:xfrm>
            <a:off x="505965" y="1845417"/>
            <a:ext cx="11180069" cy="4185731"/>
          </a:xfrm>
          <a:prstGeom prst="rect">
            <a:avLst/>
          </a:prstGeom>
        </p:spPr>
      </p:pic>
    </p:spTree>
    <p:extLst>
      <p:ext uri="{BB962C8B-B14F-4D97-AF65-F5344CB8AC3E}">
        <p14:creationId xmlns:p14="http://schemas.microsoft.com/office/powerpoint/2010/main" val="4135710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F7631-FFD1-3F4C-B4BB-46574AEFD444}"/>
              </a:ext>
            </a:extLst>
          </p:cNvPr>
          <p:cNvSpPr>
            <a:spLocks noGrp="1"/>
          </p:cNvSpPr>
          <p:nvPr>
            <p:ph type="title"/>
          </p:nvPr>
        </p:nvSpPr>
        <p:spPr>
          <a:xfrm>
            <a:off x="118931" y="-59837"/>
            <a:ext cx="10515600" cy="1325563"/>
          </a:xfrm>
        </p:spPr>
        <p:txBody>
          <a:bodyPr/>
          <a:lstStyle/>
          <a:p>
            <a:r>
              <a:rPr lang="en-US" dirty="0"/>
              <a:t>Lightning Review</a:t>
            </a:r>
          </a:p>
        </p:txBody>
      </p:sp>
      <p:cxnSp>
        <p:nvCxnSpPr>
          <p:cNvPr id="13" name="Straight Connector 12">
            <a:extLst>
              <a:ext uri="{FF2B5EF4-FFF2-40B4-BE49-F238E27FC236}">
                <a16:creationId xmlns:a16="http://schemas.microsoft.com/office/drawing/2014/main" id="{0B1FE6B2-53BB-CF48-A8B1-45A7E1789D57}"/>
              </a:ext>
            </a:extLst>
          </p:cNvPr>
          <p:cNvCxnSpPr>
            <a:cxnSpLocks/>
          </p:cNvCxnSpPr>
          <p:nvPr/>
        </p:nvCxnSpPr>
        <p:spPr>
          <a:xfrm>
            <a:off x="1589607" y="2933700"/>
            <a:ext cx="1102793" cy="0"/>
          </a:xfrm>
          <a:prstGeom prst="line">
            <a:avLst/>
          </a:prstGeom>
          <a:ln w="5715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Rounded Rectangle 14">
            <a:extLst>
              <a:ext uri="{FF2B5EF4-FFF2-40B4-BE49-F238E27FC236}">
                <a16:creationId xmlns:a16="http://schemas.microsoft.com/office/drawing/2014/main" id="{88042C0B-17ED-7A4B-A2E9-4A7DA25227DA}"/>
              </a:ext>
            </a:extLst>
          </p:cNvPr>
          <p:cNvSpPr/>
          <p:nvPr/>
        </p:nvSpPr>
        <p:spPr>
          <a:xfrm>
            <a:off x="2948197" y="2821578"/>
            <a:ext cx="2416054" cy="243840"/>
          </a:xfrm>
          <a:prstGeom prst="roundRect">
            <a:avLst/>
          </a:prstGeom>
          <a:solidFill>
            <a:schemeClr val="accent1">
              <a:lumMod val="40000"/>
              <a:lumOff val="60000"/>
            </a:schemeClr>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909C401-29D6-0540-B7CB-E5A05E903AD6}"/>
              </a:ext>
            </a:extLst>
          </p:cNvPr>
          <p:cNvSpPr txBox="1"/>
          <p:nvPr/>
        </p:nvSpPr>
        <p:spPr>
          <a:xfrm>
            <a:off x="2431054" y="3180743"/>
            <a:ext cx="3063659" cy="523220"/>
          </a:xfrm>
          <a:prstGeom prst="rect">
            <a:avLst/>
          </a:prstGeom>
          <a:noFill/>
        </p:spPr>
        <p:txBody>
          <a:bodyPr wrap="none" rtlCol="0">
            <a:spAutoFit/>
          </a:bodyPr>
          <a:lstStyle/>
          <a:p>
            <a:r>
              <a:rPr lang="en-US" sz="2800" dirty="0"/>
              <a:t>Analytical Column</a:t>
            </a:r>
          </a:p>
        </p:txBody>
      </p:sp>
      <p:sp>
        <p:nvSpPr>
          <p:cNvPr id="17" name="Triangle 16">
            <a:extLst>
              <a:ext uri="{FF2B5EF4-FFF2-40B4-BE49-F238E27FC236}">
                <a16:creationId xmlns:a16="http://schemas.microsoft.com/office/drawing/2014/main" id="{108A6D7D-06B2-E44E-B523-34AC246DA781}"/>
              </a:ext>
            </a:extLst>
          </p:cNvPr>
          <p:cNvSpPr/>
          <p:nvPr/>
        </p:nvSpPr>
        <p:spPr>
          <a:xfrm rot="5400000">
            <a:off x="5906546" y="2324100"/>
            <a:ext cx="198120" cy="1234440"/>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ightning Bolt 18">
            <a:extLst>
              <a:ext uri="{FF2B5EF4-FFF2-40B4-BE49-F238E27FC236}">
                <a16:creationId xmlns:a16="http://schemas.microsoft.com/office/drawing/2014/main" id="{D3B25A8D-5D55-4641-95B8-155E0EFFC8E7}"/>
              </a:ext>
            </a:extLst>
          </p:cNvPr>
          <p:cNvSpPr/>
          <p:nvPr/>
        </p:nvSpPr>
        <p:spPr>
          <a:xfrm>
            <a:off x="5875787" y="2168812"/>
            <a:ext cx="425526" cy="652766"/>
          </a:xfrm>
          <a:prstGeom prst="lightningBol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998A256-0B9C-9042-98CB-73401C655564}"/>
              </a:ext>
            </a:extLst>
          </p:cNvPr>
          <p:cNvSpPr txBox="1"/>
          <p:nvPr/>
        </p:nvSpPr>
        <p:spPr>
          <a:xfrm>
            <a:off x="5654920" y="1637738"/>
            <a:ext cx="1725152" cy="523220"/>
          </a:xfrm>
          <a:prstGeom prst="rect">
            <a:avLst/>
          </a:prstGeom>
          <a:noFill/>
        </p:spPr>
        <p:txBody>
          <a:bodyPr wrap="none" rtlCol="0">
            <a:spAutoFit/>
          </a:bodyPr>
          <a:lstStyle/>
          <a:p>
            <a:r>
              <a:rPr lang="en-US" sz="2800" dirty="0"/>
              <a:t>Ionization</a:t>
            </a:r>
          </a:p>
        </p:txBody>
      </p:sp>
      <p:sp>
        <p:nvSpPr>
          <p:cNvPr id="21" name="Oval 20">
            <a:extLst>
              <a:ext uri="{FF2B5EF4-FFF2-40B4-BE49-F238E27FC236}">
                <a16:creationId xmlns:a16="http://schemas.microsoft.com/office/drawing/2014/main" id="{8F49907D-091B-F144-BEA4-B680336454D3}"/>
              </a:ext>
            </a:extLst>
          </p:cNvPr>
          <p:cNvSpPr/>
          <p:nvPr/>
        </p:nvSpPr>
        <p:spPr>
          <a:xfrm>
            <a:off x="7044519" y="2621280"/>
            <a:ext cx="137160" cy="13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BFFF22A-932D-494C-887D-A101D8D63667}"/>
              </a:ext>
            </a:extLst>
          </p:cNvPr>
          <p:cNvSpPr/>
          <p:nvPr/>
        </p:nvSpPr>
        <p:spPr>
          <a:xfrm>
            <a:off x="7196919" y="2773680"/>
            <a:ext cx="137160" cy="13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0748ABC-C508-6949-AA9A-A75306E8A080}"/>
              </a:ext>
            </a:extLst>
          </p:cNvPr>
          <p:cNvSpPr/>
          <p:nvPr/>
        </p:nvSpPr>
        <p:spPr>
          <a:xfrm>
            <a:off x="6907359" y="2971800"/>
            <a:ext cx="137160" cy="13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66A578E-E48F-9A42-8ED3-1AEBAA36CB75}"/>
              </a:ext>
            </a:extLst>
          </p:cNvPr>
          <p:cNvSpPr/>
          <p:nvPr/>
        </p:nvSpPr>
        <p:spPr>
          <a:xfrm>
            <a:off x="7196919" y="3101340"/>
            <a:ext cx="137160" cy="13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BF78342-7327-524F-92FD-C5989EF06A40}"/>
              </a:ext>
            </a:extLst>
          </p:cNvPr>
          <p:cNvSpPr/>
          <p:nvPr/>
        </p:nvSpPr>
        <p:spPr>
          <a:xfrm>
            <a:off x="6825412" y="2727960"/>
            <a:ext cx="137160" cy="13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ABB8F2C-F264-9948-8E4C-0916D7015382}"/>
              </a:ext>
            </a:extLst>
          </p:cNvPr>
          <p:cNvSpPr/>
          <p:nvPr/>
        </p:nvSpPr>
        <p:spPr>
          <a:xfrm>
            <a:off x="7364559" y="2964180"/>
            <a:ext cx="137160" cy="13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559D5F8-8941-8E42-9DFC-36CEADD0FE5A}"/>
              </a:ext>
            </a:extLst>
          </p:cNvPr>
          <p:cNvSpPr/>
          <p:nvPr/>
        </p:nvSpPr>
        <p:spPr>
          <a:xfrm>
            <a:off x="7364559" y="2636520"/>
            <a:ext cx="137160" cy="13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E7CBC7C-7D97-F54C-8EF0-2D5A92E0CF19}"/>
              </a:ext>
            </a:extLst>
          </p:cNvPr>
          <p:cNvSpPr txBox="1"/>
          <p:nvPr/>
        </p:nvSpPr>
        <p:spPr>
          <a:xfrm>
            <a:off x="6693999" y="3257848"/>
            <a:ext cx="864339" cy="523220"/>
          </a:xfrm>
          <a:prstGeom prst="rect">
            <a:avLst/>
          </a:prstGeom>
          <a:noFill/>
        </p:spPr>
        <p:txBody>
          <a:bodyPr wrap="none" rtlCol="0">
            <a:spAutoFit/>
          </a:bodyPr>
          <a:lstStyle/>
          <a:p>
            <a:r>
              <a:rPr lang="en-US" sz="2800" dirty="0"/>
              <a:t>Ions</a:t>
            </a:r>
          </a:p>
        </p:txBody>
      </p:sp>
      <p:sp>
        <p:nvSpPr>
          <p:cNvPr id="30" name="TextBox 29">
            <a:extLst>
              <a:ext uri="{FF2B5EF4-FFF2-40B4-BE49-F238E27FC236}">
                <a16:creationId xmlns:a16="http://schemas.microsoft.com/office/drawing/2014/main" id="{D1AE4F58-C687-6340-8F86-C7577B90F4BD}"/>
              </a:ext>
            </a:extLst>
          </p:cNvPr>
          <p:cNvSpPr txBox="1"/>
          <p:nvPr/>
        </p:nvSpPr>
        <p:spPr>
          <a:xfrm>
            <a:off x="8757624" y="3579411"/>
            <a:ext cx="3302507" cy="523220"/>
          </a:xfrm>
          <a:prstGeom prst="rect">
            <a:avLst/>
          </a:prstGeom>
          <a:noFill/>
        </p:spPr>
        <p:txBody>
          <a:bodyPr wrap="none" rtlCol="0">
            <a:spAutoFit/>
          </a:bodyPr>
          <a:lstStyle/>
          <a:p>
            <a:r>
              <a:rPr lang="en-US" sz="2800" dirty="0"/>
              <a:t>Mass Spectrometer</a:t>
            </a:r>
          </a:p>
        </p:txBody>
      </p:sp>
      <p:pic>
        <p:nvPicPr>
          <p:cNvPr id="34" name="Graphic 33">
            <a:extLst>
              <a:ext uri="{FF2B5EF4-FFF2-40B4-BE49-F238E27FC236}">
                <a16:creationId xmlns:a16="http://schemas.microsoft.com/office/drawing/2014/main" id="{89F3AAF1-9FAA-EC4F-AB39-9765559989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9082" y="1493792"/>
            <a:ext cx="1108302" cy="1847170"/>
          </a:xfrm>
          <a:prstGeom prst="rect">
            <a:avLst/>
          </a:prstGeom>
        </p:spPr>
      </p:pic>
      <p:sp>
        <p:nvSpPr>
          <p:cNvPr id="35" name="TextBox 34">
            <a:extLst>
              <a:ext uri="{FF2B5EF4-FFF2-40B4-BE49-F238E27FC236}">
                <a16:creationId xmlns:a16="http://schemas.microsoft.com/office/drawing/2014/main" id="{EBDC7034-F4BB-1C4D-911E-80C83C1699E3}"/>
              </a:ext>
            </a:extLst>
          </p:cNvPr>
          <p:cNvSpPr txBox="1"/>
          <p:nvPr/>
        </p:nvSpPr>
        <p:spPr>
          <a:xfrm>
            <a:off x="295745" y="3374166"/>
            <a:ext cx="1404552" cy="523220"/>
          </a:xfrm>
          <a:prstGeom prst="rect">
            <a:avLst/>
          </a:prstGeom>
          <a:noFill/>
        </p:spPr>
        <p:txBody>
          <a:bodyPr wrap="none" rtlCol="0">
            <a:spAutoFit/>
          </a:bodyPr>
          <a:lstStyle/>
          <a:p>
            <a:r>
              <a:rPr lang="en-US" sz="2800" dirty="0"/>
              <a:t>Sample</a:t>
            </a:r>
            <a:endParaRPr lang="en-US" sz="2400" dirty="0"/>
          </a:p>
        </p:txBody>
      </p:sp>
      <p:pic>
        <p:nvPicPr>
          <p:cNvPr id="38" name="Picture 37">
            <a:extLst>
              <a:ext uri="{FF2B5EF4-FFF2-40B4-BE49-F238E27FC236}">
                <a16:creationId xmlns:a16="http://schemas.microsoft.com/office/drawing/2014/main" id="{F8D64000-B267-7F41-BB1B-EF9F7902E8A8}"/>
              </a:ext>
            </a:extLst>
          </p:cNvPr>
          <p:cNvPicPr>
            <a:picLocks noChangeAspect="1"/>
          </p:cNvPicPr>
          <p:nvPr/>
        </p:nvPicPr>
        <p:blipFill>
          <a:blip r:embed="rId4"/>
          <a:stretch>
            <a:fillRect/>
          </a:stretch>
        </p:blipFill>
        <p:spPr>
          <a:xfrm>
            <a:off x="9359223" y="1111226"/>
            <a:ext cx="2365443" cy="2380000"/>
          </a:xfrm>
          <a:prstGeom prst="rect">
            <a:avLst/>
          </a:prstGeom>
        </p:spPr>
      </p:pic>
      <p:cxnSp>
        <p:nvCxnSpPr>
          <p:cNvPr id="39" name="Straight Connector 38">
            <a:extLst>
              <a:ext uri="{FF2B5EF4-FFF2-40B4-BE49-F238E27FC236}">
                <a16:creationId xmlns:a16="http://schemas.microsoft.com/office/drawing/2014/main" id="{F703694D-1AEB-4D4B-9FF2-5A18566C214D}"/>
              </a:ext>
            </a:extLst>
          </p:cNvPr>
          <p:cNvCxnSpPr>
            <a:cxnSpLocks/>
          </p:cNvCxnSpPr>
          <p:nvPr/>
        </p:nvCxnSpPr>
        <p:spPr>
          <a:xfrm>
            <a:off x="7838007" y="2971800"/>
            <a:ext cx="1102793" cy="0"/>
          </a:xfrm>
          <a:prstGeom prst="line">
            <a:avLst/>
          </a:prstGeom>
          <a:ln w="5715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1" name="Picture 50">
            <a:extLst>
              <a:ext uri="{FF2B5EF4-FFF2-40B4-BE49-F238E27FC236}">
                <a16:creationId xmlns:a16="http://schemas.microsoft.com/office/drawing/2014/main" id="{25D854B7-89CF-6C42-8DEC-4946290E137F}"/>
              </a:ext>
            </a:extLst>
          </p:cNvPr>
          <p:cNvPicPr>
            <a:picLocks noChangeAspect="1"/>
          </p:cNvPicPr>
          <p:nvPr/>
        </p:nvPicPr>
        <p:blipFill>
          <a:blip r:embed="rId5"/>
          <a:stretch>
            <a:fillRect/>
          </a:stretch>
        </p:blipFill>
        <p:spPr>
          <a:xfrm>
            <a:off x="3305722" y="3963904"/>
            <a:ext cx="5073409" cy="2640384"/>
          </a:xfrm>
          <a:prstGeom prst="rect">
            <a:avLst/>
          </a:prstGeom>
        </p:spPr>
      </p:pic>
      <p:pic>
        <p:nvPicPr>
          <p:cNvPr id="52" name="Picture 51">
            <a:extLst>
              <a:ext uri="{FF2B5EF4-FFF2-40B4-BE49-F238E27FC236}">
                <a16:creationId xmlns:a16="http://schemas.microsoft.com/office/drawing/2014/main" id="{331316BF-5CEC-904B-94CB-737262E54DA1}"/>
              </a:ext>
            </a:extLst>
          </p:cNvPr>
          <p:cNvPicPr>
            <a:picLocks noChangeAspect="1"/>
          </p:cNvPicPr>
          <p:nvPr/>
        </p:nvPicPr>
        <p:blipFill>
          <a:blip r:embed="rId6"/>
          <a:stretch>
            <a:fillRect/>
          </a:stretch>
        </p:blipFill>
        <p:spPr>
          <a:xfrm>
            <a:off x="1629761" y="1199949"/>
            <a:ext cx="3771900" cy="1435100"/>
          </a:xfrm>
          <a:prstGeom prst="rect">
            <a:avLst/>
          </a:prstGeom>
        </p:spPr>
      </p:pic>
    </p:spTree>
    <p:extLst>
      <p:ext uri="{BB962C8B-B14F-4D97-AF65-F5344CB8AC3E}">
        <p14:creationId xmlns:p14="http://schemas.microsoft.com/office/powerpoint/2010/main" val="733957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DCA957-BCE0-AB43-9481-CDF2EA406812}"/>
              </a:ext>
            </a:extLst>
          </p:cNvPr>
          <p:cNvSpPr/>
          <p:nvPr/>
        </p:nvSpPr>
        <p:spPr>
          <a:xfrm>
            <a:off x="489857" y="1690688"/>
            <a:ext cx="11217729" cy="45958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A9526-4925-4345-B23B-1C6A82008C8E}"/>
              </a:ext>
            </a:extLst>
          </p:cNvPr>
          <p:cNvSpPr>
            <a:spLocks noGrp="1"/>
          </p:cNvSpPr>
          <p:nvPr>
            <p:ph type="title"/>
          </p:nvPr>
        </p:nvSpPr>
        <p:spPr/>
        <p:txBody>
          <a:bodyPr/>
          <a:lstStyle/>
          <a:p>
            <a:r>
              <a:rPr lang="en-US" dirty="0"/>
              <a:t>Consequences</a:t>
            </a:r>
          </a:p>
        </p:txBody>
      </p:sp>
      <p:pic>
        <p:nvPicPr>
          <p:cNvPr id="4" name="Content Placeholder 4">
            <a:extLst>
              <a:ext uri="{FF2B5EF4-FFF2-40B4-BE49-F238E27FC236}">
                <a16:creationId xmlns:a16="http://schemas.microsoft.com/office/drawing/2014/main" id="{C2A9F780-4CA0-A146-9B02-79DDC6FBEDA7}"/>
              </a:ext>
            </a:extLst>
          </p:cNvPr>
          <p:cNvPicPr>
            <a:picLocks noGrp="1" noChangeAspect="1"/>
          </p:cNvPicPr>
          <p:nvPr>
            <p:ph idx="1"/>
          </p:nvPr>
        </p:nvPicPr>
        <p:blipFill>
          <a:blip r:embed="rId3"/>
          <a:stretch>
            <a:fillRect/>
          </a:stretch>
        </p:blipFill>
        <p:spPr>
          <a:xfrm>
            <a:off x="607952" y="1933284"/>
            <a:ext cx="5001798" cy="4162716"/>
          </a:xfrm>
          <a:prstGeom prst="rect">
            <a:avLst/>
          </a:prstGeom>
        </p:spPr>
      </p:pic>
      <p:pic>
        <p:nvPicPr>
          <p:cNvPr id="10" name="Picture 9">
            <a:extLst>
              <a:ext uri="{FF2B5EF4-FFF2-40B4-BE49-F238E27FC236}">
                <a16:creationId xmlns:a16="http://schemas.microsoft.com/office/drawing/2014/main" id="{DDE07C56-7074-4B44-BA37-3EE622D5539F}"/>
              </a:ext>
            </a:extLst>
          </p:cNvPr>
          <p:cNvPicPr>
            <a:picLocks noChangeAspect="1"/>
          </p:cNvPicPr>
          <p:nvPr/>
        </p:nvPicPr>
        <p:blipFill>
          <a:blip r:embed="rId4"/>
          <a:stretch>
            <a:fillRect/>
          </a:stretch>
        </p:blipFill>
        <p:spPr>
          <a:xfrm>
            <a:off x="5806504" y="1933285"/>
            <a:ext cx="5777544" cy="3851696"/>
          </a:xfrm>
          <a:prstGeom prst="rect">
            <a:avLst/>
          </a:prstGeom>
        </p:spPr>
      </p:pic>
      <p:sp>
        <p:nvSpPr>
          <p:cNvPr id="5" name="TextBox 4">
            <a:extLst>
              <a:ext uri="{FF2B5EF4-FFF2-40B4-BE49-F238E27FC236}">
                <a16:creationId xmlns:a16="http://schemas.microsoft.com/office/drawing/2014/main" id="{070C1847-48A9-344C-8E3F-73F5549F8863}"/>
              </a:ext>
            </a:extLst>
          </p:cNvPr>
          <p:cNvSpPr txBox="1"/>
          <p:nvPr/>
        </p:nvSpPr>
        <p:spPr>
          <a:xfrm>
            <a:off x="7413175" y="5735994"/>
            <a:ext cx="3398687" cy="400110"/>
          </a:xfrm>
          <a:prstGeom prst="rect">
            <a:avLst/>
          </a:prstGeom>
          <a:noFill/>
        </p:spPr>
        <p:txBody>
          <a:bodyPr wrap="none" rtlCol="0">
            <a:spAutoFit/>
          </a:bodyPr>
          <a:lstStyle/>
          <a:p>
            <a:r>
              <a:rPr lang="en-US" sz="2000" dirty="0">
                <a:solidFill>
                  <a:srgbClr val="FF0000"/>
                </a:solidFill>
              </a:rPr>
              <a:t>Red = identified &amp; quantified</a:t>
            </a:r>
          </a:p>
        </p:txBody>
      </p:sp>
    </p:spTree>
    <p:extLst>
      <p:ext uri="{BB962C8B-B14F-4D97-AF65-F5344CB8AC3E}">
        <p14:creationId xmlns:p14="http://schemas.microsoft.com/office/powerpoint/2010/main" val="308739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A949D565-3131-E842-BEB2-E65BE34AB8FD}"/>
              </a:ext>
            </a:extLst>
          </p:cNvPr>
          <p:cNvGrpSpPr/>
          <p:nvPr/>
        </p:nvGrpSpPr>
        <p:grpSpPr>
          <a:xfrm>
            <a:off x="5054030" y="1768254"/>
            <a:ext cx="6556443" cy="3321492"/>
            <a:chOff x="2451370" y="3171383"/>
            <a:chExt cx="6556443" cy="3321492"/>
          </a:xfrm>
        </p:grpSpPr>
        <p:sp>
          <p:nvSpPr>
            <p:cNvPr id="40" name="Rectangle 39">
              <a:extLst>
                <a:ext uri="{FF2B5EF4-FFF2-40B4-BE49-F238E27FC236}">
                  <a16:creationId xmlns:a16="http://schemas.microsoft.com/office/drawing/2014/main" id="{B0FE80B7-82E4-1343-BC78-0FBA0AB87228}"/>
                </a:ext>
              </a:extLst>
            </p:cNvPr>
            <p:cNvSpPr/>
            <p:nvPr/>
          </p:nvSpPr>
          <p:spPr>
            <a:xfrm>
              <a:off x="2451370" y="3171383"/>
              <a:ext cx="6556443" cy="33214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5DDEA9F1-0E79-7E49-B13C-046849DC5CDD}"/>
                </a:ext>
              </a:extLst>
            </p:cNvPr>
            <p:cNvPicPr>
              <a:picLocks noChangeAspect="1"/>
            </p:cNvPicPr>
            <p:nvPr/>
          </p:nvPicPr>
          <p:blipFill>
            <a:blip r:embed="rId3"/>
            <a:stretch>
              <a:fillRect/>
            </a:stretch>
          </p:blipFill>
          <p:spPr>
            <a:xfrm>
              <a:off x="2652949" y="3429000"/>
              <a:ext cx="6146800" cy="2781300"/>
            </a:xfrm>
            <a:prstGeom prst="rect">
              <a:avLst/>
            </a:prstGeom>
          </p:spPr>
        </p:pic>
      </p:grpSp>
      <p:sp>
        <p:nvSpPr>
          <p:cNvPr id="10" name="Text Placeholder 3">
            <a:extLst>
              <a:ext uri="{FF2B5EF4-FFF2-40B4-BE49-F238E27FC236}">
                <a16:creationId xmlns:a16="http://schemas.microsoft.com/office/drawing/2014/main" id="{A6BDFB0D-D03D-F649-9EB4-CE1EA9FE993E}"/>
              </a:ext>
            </a:extLst>
          </p:cNvPr>
          <p:cNvSpPr>
            <a:spLocks noGrp="1"/>
          </p:cNvSpPr>
          <p:nvPr>
            <p:ph type="body" sz="half" idx="2"/>
          </p:nvPr>
        </p:nvSpPr>
        <p:spPr>
          <a:xfrm>
            <a:off x="839788" y="2057400"/>
            <a:ext cx="3932237" cy="3967843"/>
          </a:xfrm>
        </p:spPr>
        <p:txBody>
          <a:bodyPr>
            <a:normAutofit/>
          </a:bodyPr>
          <a:lstStyle/>
          <a:p>
            <a:pPr marL="457200" indent="-457200">
              <a:buFont typeface="Arial" panose="020B0604020202020204" pitchFamily="34" charset="0"/>
              <a:buChar char="•"/>
            </a:pPr>
            <a:r>
              <a:rPr lang="en-US" sz="2800" dirty="0" err="1">
                <a:solidFill>
                  <a:schemeClr val="tx1">
                    <a:lumMod val="75000"/>
                  </a:schemeClr>
                </a:solidFill>
              </a:rPr>
              <a:t>Klammer</a:t>
            </a:r>
            <a:r>
              <a:rPr lang="en-US" sz="2800" dirty="0">
                <a:solidFill>
                  <a:schemeClr val="tx1">
                    <a:lumMod val="75000"/>
                  </a:schemeClr>
                </a:solidFill>
              </a:rPr>
              <a:t> et al (2007)</a:t>
            </a:r>
          </a:p>
          <a:p>
            <a:pPr marL="457200" indent="-457200">
              <a:buFont typeface="Arial" panose="020B0604020202020204" pitchFamily="34" charset="0"/>
              <a:buChar char="•"/>
            </a:pPr>
            <a:r>
              <a:rPr lang="en-US" sz="2800" dirty="0">
                <a:solidFill>
                  <a:schemeClr val="tx1">
                    <a:lumMod val="75000"/>
                  </a:schemeClr>
                </a:solidFill>
              </a:rPr>
              <a:t>Pfeifer et al (2009)</a:t>
            </a:r>
          </a:p>
          <a:p>
            <a:pPr marL="457200" indent="-457200">
              <a:buFont typeface="Arial" panose="020B0604020202020204" pitchFamily="34" charset="0"/>
              <a:buChar char="•"/>
            </a:pPr>
            <a:r>
              <a:rPr lang="en-US" sz="2800" dirty="0" err="1">
                <a:solidFill>
                  <a:schemeClr val="tx1">
                    <a:lumMod val="75000"/>
                  </a:schemeClr>
                </a:solidFill>
              </a:rPr>
              <a:t>Strittmatter</a:t>
            </a:r>
            <a:r>
              <a:rPr lang="en-US" sz="2800" dirty="0">
                <a:solidFill>
                  <a:schemeClr val="tx1">
                    <a:lumMod val="75000"/>
                  </a:schemeClr>
                </a:solidFill>
              </a:rPr>
              <a:t> et al (2004)</a:t>
            </a:r>
          </a:p>
          <a:p>
            <a:pPr marL="457200" indent="-457200">
              <a:buFont typeface="Arial" panose="020B0604020202020204" pitchFamily="34" charset="0"/>
              <a:buChar char="•"/>
            </a:pPr>
            <a:r>
              <a:rPr lang="en-US" sz="2800" dirty="0">
                <a:solidFill>
                  <a:schemeClr val="tx1">
                    <a:lumMod val="75000"/>
                  </a:schemeClr>
                </a:solidFill>
              </a:rPr>
              <a:t>Li et al (2009)</a:t>
            </a:r>
          </a:p>
          <a:p>
            <a:pPr marL="457200" indent="-457200">
              <a:buFont typeface="Arial" panose="020B0604020202020204" pitchFamily="34" charset="0"/>
              <a:buChar char="•"/>
            </a:pPr>
            <a:r>
              <a:rPr lang="en-US" sz="2800" dirty="0" err="1">
                <a:solidFill>
                  <a:schemeClr val="tx1">
                    <a:lumMod val="75000"/>
                  </a:schemeClr>
                </a:solidFill>
              </a:rPr>
              <a:t>CharmeRT</a:t>
            </a:r>
            <a:r>
              <a:rPr lang="en-US" sz="2800" dirty="0">
                <a:solidFill>
                  <a:schemeClr val="tx1">
                    <a:lumMod val="75000"/>
                  </a:schemeClr>
                </a:solidFill>
              </a:rPr>
              <a:t>/</a:t>
            </a:r>
            <a:r>
              <a:rPr lang="en-US" sz="2800" dirty="0" err="1">
                <a:solidFill>
                  <a:schemeClr val="tx1">
                    <a:lumMod val="75000"/>
                  </a:schemeClr>
                </a:solidFill>
              </a:rPr>
              <a:t>Elutator</a:t>
            </a:r>
            <a:endParaRPr lang="en-US" sz="2800" dirty="0">
              <a:solidFill>
                <a:schemeClr val="tx1">
                  <a:lumMod val="75000"/>
                </a:schemeClr>
              </a:solidFill>
            </a:endParaRPr>
          </a:p>
          <a:p>
            <a:pPr marL="457200" indent="-457200">
              <a:buFont typeface="Arial" panose="020B0604020202020204" pitchFamily="34" charset="0"/>
              <a:buChar char="•"/>
            </a:pPr>
            <a:r>
              <a:rPr lang="en-US" sz="2800" dirty="0"/>
              <a:t>Percolator</a:t>
            </a:r>
          </a:p>
          <a:p>
            <a:endParaRPr lang="en-US" sz="2800" dirty="0"/>
          </a:p>
        </p:txBody>
      </p:sp>
      <p:sp>
        <p:nvSpPr>
          <p:cNvPr id="6" name="TextBox 5">
            <a:extLst>
              <a:ext uri="{FF2B5EF4-FFF2-40B4-BE49-F238E27FC236}">
                <a16:creationId xmlns:a16="http://schemas.microsoft.com/office/drawing/2014/main" id="{0B98AF35-CE4B-EE41-BF35-629A509D4EC2}"/>
              </a:ext>
            </a:extLst>
          </p:cNvPr>
          <p:cNvSpPr txBox="1"/>
          <p:nvPr/>
        </p:nvSpPr>
        <p:spPr>
          <a:xfrm>
            <a:off x="6317368" y="1112233"/>
            <a:ext cx="4023281" cy="523220"/>
          </a:xfrm>
          <a:prstGeom prst="rect">
            <a:avLst/>
          </a:prstGeom>
          <a:noFill/>
        </p:spPr>
        <p:txBody>
          <a:bodyPr wrap="none" rtlCol="0">
            <a:spAutoFit/>
          </a:bodyPr>
          <a:lstStyle/>
          <a:p>
            <a:r>
              <a:rPr lang="en-US" sz="2800" dirty="0"/>
              <a:t>Support Vector Machine</a:t>
            </a:r>
          </a:p>
        </p:txBody>
      </p:sp>
      <p:sp>
        <p:nvSpPr>
          <p:cNvPr id="11" name="Title 1">
            <a:extLst>
              <a:ext uri="{FF2B5EF4-FFF2-40B4-BE49-F238E27FC236}">
                <a16:creationId xmlns:a16="http://schemas.microsoft.com/office/drawing/2014/main" id="{BD5DB951-7DCC-7045-BE44-C0E4E36BE1F4}"/>
              </a:ext>
            </a:extLst>
          </p:cNvPr>
          <p:cNvSpPr txBox="1">
            <a:spLocks/>
          </p:cNvSpPr>
          <p:nvPr/>
        </p:nvSpPr>
        <p:spPr>
          <a:xfrm>
            <a:off x="839788" y="457200"/>
            <a:ext cx="4604082" cy="7123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t>MS2-based</a:t>
            </a:r>
            <a:r>
              <a:rPr lang="en-US" b="1"/>
              <a:t> </a:t>
            </a:r>
            <a:r>
              <a:rPr lang="en-US"/>
              <a:t>classifiers</a:t>
            </a:r>
            <a:endParaRPr lang="en-US" dirty="0"/>
          </a:p>
        </p:txBody>
      </p:sp>
    </p:spTree>
    <p:extLst>
      <p:ext uri="{BB962C8B-B14F-4D97-AF65-F5344CB8AC3E}">
        <p14:creationId xmlns:p14="http://schemas.microsoft.com/office/powerpoint/2010/main" val="36960391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F2404779-3B7C-C54A-804E-F9439F273DBE}"/>
              </a:ext>
            </a:extLst>
          </p:cNvPr>
          <p:cNvSpPr/>
          <p:nvPr/>
        </p:nvSpPr>
        <p:spPr>
          <a:xfrm>
            <a:off x="5238751" y="4282068"/>
            <a:ext cx="6626147" cy="15388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32F0E4-6F22-7A48-82E8-5F35A4F88B1F}"/>
              </a:ext>
            </a:extLst>
          </p:cNvPr>
          <p:cNvSpPr>
            <a:spLocks noGrp="1"/>
          </p:cNvSpPr>
          <p:nvPr>
            <p:ph type="title"/>
          </p:nvPr>
        </p:nvSpPr>
        <p:spPr>
          <a:xfrm>
            <a:off x="839788" y="457200"/>
            <a:ext cx="3932237" cy="1600200"/>
          </a:xfrm>
        </p:spPr>
        <p:txBody>
          <a:bodyPr>
            <a:normAutofit/>
          </a:bodyPr>
          <a:lstStyle/>
          <a:p>
            <a:r>
              <a:rPr lang="en-US" b="1" dirty="0"/>
              <a:t>MS2-based</a:t>
            </a:r>
            <a:br>
              <a:rPr lang="en-US" dirty="0"/>
            </a:br>
            <a:r>
              <a:rPr lang="en-US" dirty="0"/>
              <a:t>classifiers</a:t>
            </a:r>
            <a:br>
              <a:rPr lang="en-US" dirty="0"/>
            </a:br>
            <a:endParaRPr lang="en-US" dirty="0"/>
          </a:p>
        </p:txBody>
      </p:sp>
      <p:sp>
        <p:nvSpPr>
          <p:cNvPr id="4" name="Text Placeholder 3">
            <a:extLst>
              <a:ext uri="{FF2B5EF4-FFF2-40B4-BE49-F238E27FC236}">
                <a16:creationId xmlns:a16="http://schemas.microsoft.com/office/drawing/2014/main" id="{AF3BAA37-D9C9-F342-BD77-A09809981E15}"/>
              </a:ext>
            </a:extLst>
          </p:cNvPr>
          <p:cNvSpPr>
            <a:spLocks noGrp="1"/>
          </p:cNvSpPr>
          <p:nvPr>
            <p:ph type="body" sz="half" idx="2"/>
          </p:nvPr>
        </p:nvSpPr>
        <p:spPr>
          <a:xfrm>
            <a:off x="839788" y="2057400"/>
            <a:ext cx="3932237" cy="3967843"/>
          </a:xfrm>
        </p:spPr>
        <p:txBody>
          <a:bodyPr>
            <a:normAutofit/>
          </a:bodyPr>
          <a:lstStyle/>
          <a:p>
            <a:pPr marL="457200" indent="-457200">
              <a:buFont typeface="Arial" panose="020B0604020202020204" pitchFamily="34" charset="0"/>
              <a:buChar char="•"/>
            </a:pPr>
            <a:r>
              <a:rPr lang="en-US" sz="2800" dirty="0" err="1"/>
              <a:t>Klammer</a:t>
            </a:r>
            <a:r>
              <a:rPr lang="en-US" sz="2800" dirty="0"/>
              <a:t> et al (2007)</a:t>
            </a:r>
          </a:p>
          <a:p>
            <a:pPr marL="457200" indent="-457200">
              <a:buFont typeface="Arial" panose="020B0604020202020204" pitchFamily="34" charset="0"/>
              <a:buChar char="•"/>
            </a:pPr>
            <a:r>
              <a:rPr lang="en-US" sz="2800" dirty="0"/>
              <a:t>Pfeifer et al (2009)</a:t>
            </a:r>
          </a:p>
          <a:p>
            <a:pPr marL="457200" indent="-457200">
              <a:buFont typeface="Arial" panose="020B0604020202020204" pitchFamily="34" charset="0"/>
              <a:buChar char="•"/>
            </a:pPr>
            <a:r>
              <a:rPr lang="en-US" sz="2800" b="1" u="sng" dirty="0" err="1"/>
              <a:t>Strittmatter</a:t>
            </a:r>
            <a:r>
              <a:rPr lang="en-US" sz="2800" b="1" u="sng" dirty="0"/>
              <a:t> et al (2004)</a:t>
            </a:r>
          </a:p>
          <a:p>
            <a:pPr marL="457200" indent="-457200">
              <a:buFont typeface="Arial" panose="020B0604020202020204" pitchFamily="34" charset="0"/>
              <a:buChar char="•"/>
            </a:pPr>
            <a:r>
              <a:rPr lang="en-US" sz="2800" b="1" u="sng" dirty="0"/>
              <a:t>Li et al (2009)</a:t>
            </a:r>
          </a:p>
          <a:p>
            <a:pPr marL="457200" indent="-457200">
              <a:buFont typeface="Arial" panose="020B0604020202020204" pitchFamily="34" charset="0"/>
              <a:buChar char="•"/>
            </a:pPr>
            <a:r>
              <a:rPr lang="en-US" sz="2800" b="1" u="sng" dirty="0" err="1"/>
              <a:t>CharmeRT</a:t>
            </a:r>
            <a:r>
              <a:rPr lang="en-US" sz="2800" b="1" u="sng" dirty="0"/>
              <a:t>/</a:t>
            </a:r>
            <a:r>
              <a:rPr lang="en-US" sz="2800" b="1" u="sng" dirty="0" err="1"/>
              <a:t>Elutator</a:t>
            </a:r>
            <a:endParaRPr lang="en-US" sz="2800" b="1" u="sng" dirty="0"/>
          </a:p>
          <a:p>
            <a:endParaRPr lang="en-US" sz="2800" dirty="0"/>
          </a:p>
        </p:txBody>
      </p:sp>
      <p:pic>
        <p:nvPicPr>
          <p:cNvPr id="7" name="Picture 6">
            <a:extLst>
              <a:ext uri="{FF2B5EF4-FFF2-40B4-BE49-F238E27FC236}">
                <a16:creationId xmlns:a16="http://schemas.microsoft.com/office/drawing/2014/main" id="{4EC2A040-DA6E-0146-B24A-370D62A7D7D9}"/>
              </a:ext>
            </a:extLst>
          </p:cNvPr>
          <p:cNvPicPr>
            <a:picLocks noChangeAspect="1"/>
          </p:cNvPicPr>
          <p:nvPr/>
        </p:nvPicPr>
        <p:blipFill rotWithShape="1">
          <a:blip r:embed="rId3"/>
          <a:srcRect b="9387"/>
          <a:stretch/>
        </p:blipFill>
        <p:spPr>
          <a:xfrm>
            <a:off x="5238751" y="1335358"/>
            <a:ext cx="6617950" cy="3794203"/>
          </a:xfrm>
          <a:prstGeom prst="rect">
            <a:avLst/>
          </a:prstGeom>
        </p:spPr>
      </p:pic>
      <p:sp>
        <p:nvSpPr>
          <p:cNvPr id="16" name="TextBox 15">
            <a:extLst>
              <a:ext uri="{FF2B5EF4-FFF2-40B4-BE49-F238E27FC236}">
                <a16:creationId xmlns:a16="http://schemas.microsoft.com/office/drawing/2014/main" id="{56E0C5A5-92C1-D54C-9B51-6F5B63BB772D}"/>
              </a:ext>
            </a:extLst>
          </p:cNvPr>
          <p:cNvSpPr txBox="1"/>
          <p:nvPr/>
        </p:nvSpPr>
        <p:spPr>
          <a:xfrm>
            <a:off x="0" y="6444351"/>
            <a:ext cx="2544286" cy="369332"/>
          </a:xfrm>
          <a:prstGeom prst="rect">
            <a:avLst/>
          </a:prstGeom>
          <a:noFill/>
        </p:spPr>
        <p:txBody>
          <a:bodyPr wrap="none" rtlCol="0">
            <a:spAutoFit/>
          </a:bodyPr>
          <a:lstStyle/>
          <a:p>
            <a:r>
              <a:rPr lang="en-US" dirty="0" err="1"/>
              <a:t>Strittmatter</a:t>
            </a:r>
            <a:r>
              <a:rPr lang="en-US" dirty="0"/>
              <a:t> et al (2004)</a:t>
            </a:r>
          </a:p>
        </p:txBody>
      </p:sp>
      <p:sp>
        <p:nvSpPr>
          <p:cNvPr id="44" name="TextBox 43">
            <a:extLst>
              <a:ext uri="{FF2B5EF4-FFF2-40B4-BE49-F238E27FC236}">
                <a16:creationId xmlns:a16="http://schemas.microsoft.com/office/drawing/2014/main" id="{5833B1F3-D3DF-8B48-8102-D69D7642A6E9}"/>
              </a:ext>
            </a:extLst>
          </p:cNvPr>
          <p:cNvSpPr txBox="1"/>
          <p:nvPr/>
        </p:nvSpPr>
        <p:spPr>
          <a:xfrm>
            <a:off x="7069872" y="5167488"/>
            <a:ext cx="3365024" cy="523220"/>
          </a:xfrm>
          <a:prstGeom prst="rect">
            <a:avLst/>
          </a:prstGeom>
          <a:noFill/>
        </p:spPr>
        <p:txBody>
          <a:bodyPr wrap="none" rtlCol="0">
            <a:spAutoFit/>
          </a:bodyPr>
          <a:lstStyle/>
          <a:p>
            <a:r>
              <a:rPr lang="en-US" sz="2800" dirty="0">
                <a:solidFill>
                  <a:schemeClr val="bg1"/>
                </a:solidFill>
              </a:rPr>
              <a:t>Retention time error</a:t>
            </a:r>
          </a:p>
        </p:txBody>
      </p:sp>
      <p:sp>
        <p:nvSpPr>
          <p:cNvPr id="45" name="TextBox 44">
            <a:extLst>
              <a:ext uri="{FF2B5EF4-FFF2-40B4-BE49-F238E27FC236}">
                <a16:creationId xmlns:a16="http://schemas.microsoft.com/office/drawing/2014/main" id="{A287D3CF-BAAC-3544-8E0E-21FCC4DF1BCC}"/>
              </a:ext>
            </a:extLst>
          </p:cNvPr>
          <p:cNvSpPr txBox="1"/>
          <p:nvPr/>
        </p:nvSpPr>
        <p:spPr>
          <a:xfrm>
            <a:off x="9264197" y="1793148"/>
            <a:ext cx="2449197" cy="523220"/>
          </a:xfrm>
          <a:prstGeom prst="rect">
            <a:avLst/>
          </a:prstGeom>
          <a:noFill/>
        </p:spPr>
        <p:txBody>
          <a:bodyPr wrap="none" rtlCol="0">
            <a:spAutoFit/>
          </a:bodyPr>
          <a:lstStyle/>
          <a:p>
            <a:r>
              <a:rPr lang="en-US" sz="2800" dirty="0">
                <a:solidFill>
                  <a:schemeClr val="bg1"/>
                </a:solidFill>
              </a:rPr>
              <a:t>True Positives</a:t>
            </a:r>
          </a:p>
        </p:txBody>
      </p:sp>
      <p:sp>
        <p:nvSpPr>
          <p:cNvPr id="48" name="Left Arrow 47">
            <a:extLst>
              <a:ext uri="{FF2B5EF4-FFF2-40B4-BE49-F238E27FC236}">
                <a16:creationId xmlns:a16="http://schemas.microsoft.com/office/drawing/2014/main" id="{39345767-099C-D546-8D36-55E0CF48577F}"/>
              </a:ext>
            </a:extLst>
          </p:cNvPr>
          <p:cNvSpPr/>
          <p:nvPr/>
        </p:nvSpPr>
        <p:spPr>
          <a:xfrm rot="19082394">
            <a:off x="8708472" y="2936062"/>
            <a:ext cx="2005003" cy="333794"/>
          </a:xfrm>
          <a:prstGeom prst="leftArrow">
            <a:avLst>
              <a:gd name="adj1" fmla="val 45031"/>
              <a:gd name="adj2" fmla="val 983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A7F50D0-E86E-5E45-B80D-74B0B18704FE}"/>
              </a:ext>
            </a:extLst>
          </p:cNvPr>
          <p:cNvSpPr txBox="1"/>
          <p:nvPr/>
        </p:nvSpPr>
        <p:spPr>
          <a:xfrm>
            <a:off x="5276034" y="457200"/>
            <a:ext cx="2601994" cy="523220"/>
          </a:xfrm>
          <a:prstGeom prst="rect">
            <a:avLst/>
          </a:prstGeom>
          <a:noFill/>
        </p:spPr>
        <p:txBody>
          <a:bodyPr wrap="none" rtlCol="0">
            <a:spAutoFit/>
          </a:bodyPr>
          <a:lstStyle/>
          <a:p>
            <a:r>
              <a:rPr lang="en-US" sz="2800" dirty="0"/>
              <a:t>False Positives</a:t>
            </a:r>
          </a:p>
        </p:txBody>
      </p:sp>
      <p:sp>
        <p:nvSpPr>
          <p:cNvPr id="51" name="Left Arrow 50">
            <a:extLst>
              <a:ext uri="{FF2B5EF4-FFF2-40B4-BE49-F238E27FC236}">
                <a16:creationId xmlns:a16="http://schemas.microsoft.com/office/drawing/2014/main" id="{FBA9B6C5-0C51-6D41-86DF-345367DF3B08}"/>
              </a:ext>
            </a:extLst>
          </p:cNvPr>
          <p:cNvSpPr/>
          <p:nvPr/>
        </p:nvSpPr>
        <p:spPr>
          <a:xfrm rot="13928212">
            <a:off x="5842282" y="1774583"/>
            <a:ext cx="2296093" cy="328642"/>
          </a:xfrm>
          <a:prstGeom prst="leftArrow">
            <a:avLst>
              <a:gd name="adj1" fmla="val 45031"/>
              <a:gd name="adj2" fmla="val 98394"/>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6168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3263E08-100D-7A46-B8D8-8E64D9BB3562}"/>
              </a:ext>
            </a:extLst>
          </p:cNvPr>
          <p:cNvSpPr/>
          <p:nvPr/>
        </p:nvSpPr>
        <p:spPr>
          <a:xfrm>
            <a:off x="754426" y="1626520"/>
            <a:ext cx="11115842" cy="4469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689E8C-8668-CF4C-9F5C-521572AABE66}"/>
              </a:ext>
            </a:extLst>
          </p:cNvPr>
          <p:cNvSpPr>
            <a:spLocks noGrp="1"/>
          </p:cNvSpPr>
          <p:nvPr>
            <p:ph type="title"/>
          </p:nvPr>
        </p:nvSpPr>
        <p:spPr/>
        <p:txBody>
          <a:bodyPr/>
          <a:lstStyle/>
          <a:p>
            <a:r>
              <a:rPr lang="en-US" dirty="0"/>
              <a:t>Retention time as a feature</a:t>
            </a:r>
          </a:p>
        </p:txBody>
      </p:sp>
      <p:pic>
        <p:nvPicPr>
          <p:cNvPr id="4" name="Picture 3">
            <a:extLst>
              <a:ext uri="{FF2B5EF4-FFF2-40B4-BE49-F238E27FC236}">
                <a16:creationId xmlns:a16="http://schemas.microsoft.com/office/drawing/2014/main" id="{E2B7668F-4591-1843-B715-5E114B679212}"/>
              </a:ext>
            </a:extLst>
          </p:cNvPr>
          <p:cNvPicPr>
            <a:picLocks noChangeAspect="1"/>
          </p:cNvPicPr>
          <p:nvPr/>
        </p:nvPicPr>
        <p:blipFill>
          <a:blip r:embed="rId3"/>
          <a:stretch>
            <a:fillRect/>
          </a:stretch>
        </p:blipFill>
        <p:spPr>
          <a:xfrm>
            <a:off x="838200" y="1690688"/>
            <a:ext cx="6240627" cy="434816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D8D8A13-3F97-8642-8CD1-E0D5A7716FD9}"/>
                  </a:ext>
                </a:extLst>
              </p:cNvPr>
              <p:cNvSpPr txBox="1"/>
              <p:nvPr/>
            </p:nvSpPr>
            <p:spPr>
              <a:xfrm>
                <a:off x="7094869" y="1916167"/>
                <a:ext cx="4572198" cy="13181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𝑃</m:t>
                      </m:r>
                      <m:d>
                        <m:dPr>
                          <m:ctrlPr>
                            <a:rPr lang="en-US" sz="2800" b="0" i="1" smtClean="0">
                              <a:solidFill>
                                <a:schemeClr val="bg1"/>
                              </a:solidFill>
                              <a:latin typeface="Cambria Math" panose="02040503050406030204" pitchFamily="18" charset="0"/>
                            </a:rPr>
                          </m:ctrlPr>
                        </m:dPr>
                        <m:e>
                          <m:r>
                            <a:rPr lang="en-US" sz="2800" b="0" i="1" smtClean="0">
                              <a:solidFill>
                                <a:schemeClr val="bg1"/>
                              </a:solidFill>
                              <a:latin typeface="Cambria Math" panose="02040503050406030204" pitchFamily="18" charset="0"/>
                            </a:rPr>
                            <m:t>𝛿</m:t>
                          </m:r>
                          <m:r>
                            <a:rPr lang="en-US" sz="2800" b="0" i="1" smtClean="0">
                              <a:solidFill>
                                <a:schemeClr val="bg1"/>
                              </a:solidFill>
                              <a:latin typeface="Cambria Math" panose="02040503050406030204" pitchFamily="18" charset="0"/>
                            </a:rPr>
                            <m:t>=1</m:t>
                          </m:r>
                        </m:e>
                        <m:e>
                          <m:r>
                            <m:rPr>
                              <m:nor/>
                            </m:rPr>
                            <a:rPr lang="en-US" sz="2800" b="0" i="0" smtClean="0">
                              <a:solidFill>
                                <a:schemeClr val="bg1"/>
                              </a:solidFill>
                              <a:latin typeface="Cambria Math" panose="02040503050406030204" pitchFamily="18" charset="0"/>
                            </a:rPr>
                            <m:t>RT</m:t>
                          </m:r>
                        </m:e>
                      </m:d>
                      <m:r>
                        <a:rPr lang="en-US" sz="2800" b="0" i="1" smtClean="0">
                          <a:solidFill>
                            <a:schemeClr val="bg1"/>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r>
                            <a:rPr lang="en-US" sz="2800" b="0" i="1" smtClean="0">
                              <a:solidFill>
                                <a:schemeClr val="bg1"/>
                              </a:solidFill>
                              <a:latin typeface="Cambria Math" panose="02040503050406030204" pitchFamily="18" charset="0"/>
                            </a:rPr>
                            <m:t>𝑃</m:t>
                          </m:r>
                          <m:r>
                            <a:rPr lang="en-US" sz="2800" b="0" i="1" smtClean="0">
                              <a:solidFill>
                                <a:schemeClr val="bg1"/>
                              </a:solidFill>
                              <a:latin typeface="Cambria Math" panose="02040503050406030204" pitchFamily="18" charset="0"/>
                            </a:rPr>
                            <m:t>(</m:t>
                          </m:r>
                          <m:r>
                            <m:rPr>
                              <m:nor/>
                            </m:rPr>
                            <a:rPr lang="en-US" sz="2800" b="0" i="0" smtClean="0">
                              <a:solidFill>
                                <a:schemeClr val="bg1"/>
                              </a:solidFill>
                              <a:latin typeface="Cambria Math" panose="02040503050406030204" pitchFamily="18" charset="0"/>
                            </a:rPr>
                            <m:t>RT</m:t>
                          </m:r>
                          <m:r>
                            <a:rPr lang="en-US" sz="2800" b="0" i="1" smtClean="0">
                              <a:solidFill>
                                <a:schemeClr val="bg1"/>
                              </a:solidFill>
                              <a:latin typeface="Cambria Math" panose="02040503050406030204" pitchFamily="18" charset="0"/>
                            </a:rPr>
                            <m:t> | </m:t>
                          </m:r>
                          <m:r>
                            <a:rPr lang="en-US" sz="2800" i="1">
                              <a:solidFill>
                                <a:schemeClr val="bg1"/>
                              </a:solidFill>
                              <a:latin typeface="Cambria Math" panose="02040503050406030204" pitchFamily="18" charset="0"/>
                            </a:rPr>
                            <m:t>𝛿</m:t>
                          </m:r>
                          <m:r>
                            <a:rPr lang="en-US" sz="2800" i="1">
                              <a:solidFill>
                                <a:schemeClr val="bg1"/>
                              </a:solidFill>
                              <a:latin typeface="Cambria Math" panose="02040503050406030204" pitchFamily="18" charset="0"/>
                            </a:rPr>
                            <m:t>=1) ∗</m:t>
                          </m:r>
                          <m:r>
                            <a:rPr lang="en-US" sz="2800" b="0" i="1" smtClean="0">
                              <a:solidFill>
                                <a:schemeClr val="bg1"/>
                              </a:solidFill>
                              <a:latin typeface="Cambria Math" panose="02040503050406030204" pitchFamily="18" charset="0"/>
                            </a:rPr>
                            <m:t>𝑃</m:t>
                          </m:r>
                          <m:r>
                            <a:rPr lang="en-US" sz="2800" b="0" i="1" smtClean="0">
                              <a:solidFill>
                                <a:schemeClr val="bg1"/>
                              </a:solidFill>
                              <a:latin typeface="Cambria Math" panose="02040503050406030204" pitchFamily="18" charset="0"/>
                            </a:rPr>
                            <m:t>(</m:t>
                          </m:r>
                          <m:r>
                            <a:rPr lang="en-US" sz="2800" i="1">
                              <a:solidFill>
                                <a:schemeClr val="bg1"/>
                              </a:solidFill>
                              <a:latin typeface="Cambria Math" panose="02040503050406030204" pitchFamily="18" charset="0"/>
                            </a:rPr>
                            <m:t>𝛿</m:t>
                          </m:r>
                          <m:r>
                            <a:rPr lang="en-US" sz="2800" i="1">
                              <a:solidFill>
                                <a:schemeClr val="bg1"/>
                              </a:solidFill>
                              <a:latin typeface="Cambria Math" panose="02040503050406030204" pitchFamily="18" charset="0"/>
                            </a:rPr>
                            <m:t>=1)</m:t>
                          </m:r>
                        </m:num>
                        <m:den>
                          <m:r>
                            <a:rPr lang="en-US" sz="2800" b="0" i="1" smtClean="0">
                              <a:solidFill>
                                <a:schemeClr val="bg1"/>
                              </a:solidFill>
                              <a:latin typeface="Cambria Math" panose="02040503050406030204" pitchFamily="18" charset="0"/>
                            </a:rPr>
                            <m:t>𝑃</m:t>
                          </m:r>
                          <m:r>
                            <a:rPr lang="en-US" sz="2800" b="0" i="1" smtClean="0">
                              <a:solidFill>
                                <a:schemeClr val="bg1"/>
                              </a:solidFill>
                              <a:latin typeface="Cambria Math" panose="02040503050406030204" pitchFamily="18" charset="0"/>
                            </a:rPr>
                            <m:t>(</m:t>
                          </m:r>
                          <m:r>
                            <m:rPr>
                              <m:nor/>
                            </m:rPr>
                            <a:rPr lang="en-US" sz="2800" b="0" i="0" smtClean="0">
                              <a:solidFill>
                                <a:schemeClr val="bg1"/>
                              </a:solidFill>
                              <a:latin typeface="Cambria Math" panose="02040503050406030204" pitchFamily="18" charset="0"/>
                            </a:rPr>
                            <m:t>RT</m:t>
                          </m:r>
                          <m:r>
                            <a:rPr lang="en-US" sz="2800" b="0" i="1" smtClean="0">
                              <a:solidFill>
                                <a:schemeClr val="bg1"/>
                              </a:solidFill>
                              <a:latin typeface="Cambria Math" panose="02040503050406030204" pitchFamily="18" charset="0"/>
                            </a:rPr>
                            <m:t>)</m:t>
                          </m:r>
                        </m:den>
                      </m:f>
                      <m:r>
                        <a:rPr lang="en-US" sz="2800" b="0" i="1" smtClean="0">
                          <a:solidFill>
                            <a:schemeClr val="bg1"/>
                          </a:solidFill>
                          <a:latin typeface="Cambria Math" panose="02040503050406030204" pitchFamily="18" charset="0"/>
                        </a:rPr>
                        <m:t> </m:t>
                      </m:r>
                    </m:oMath>
                  </m:oMathPara>
                </a14:m>
                <a:br>
                  <a:rPr lang="en-US" b="0" dirty="0">
                    <a:solidFill>
                      <a:schemeClr val="bg1"/>
                    </a:solidFill>
                  </a:rPr>
                </a:br>
                <a:endParaRPr lang="en-US" b="0" dirty="0">
                  <a:solidFill>
                    <a:schemeClr val="bg1"/>
                  </a:solidFill>
                </a:endParaRPr>
              </a:p>
            </p:txBody>
          </p:sp>
        </mc:Choice>
        <mc:Fallback xmlns="">
          <p:sp>
            <p:nvSpPr>
              <p:cNvPr id="7" name="TextBox 6">
                <a:extLst>
                  <a:ext uri="{FF2B5EF4-FFF2-40B4-BE49-F238E27FC236}">
                    <a16:creationId xmlns:a16="http://schemas.microsoft.com/office/drawing/2014/main" id="{1D8D8A13-3F97-8642-8CD1-E0D5A7716FD9}"/>
                  </a:ext>
                </a:extLst>
              </p:cNvPr>
              <p:cNvSpPr txBox="1">
                <a:spLocks noRot="1" noChangeAspect="1" noMove="1" noResize="1" noEditPoints="1" noAdjustHandles="1" noChangeArrowheads="1" noChangeShapeType="1" noTextEdit="1"/>
              </p:cNvSpPr>
              <p:nvPr/>
            </p:nvSpPr>
            <p:spPr>
              <a:xfrm>
                <a:off x="7094869" y="1916167"/>
                <a:ext cx="4572198" cy="1318118"/>
              </a:xfrm>
              <a:prstGeom prst="rect">
                <a:avLst/>
              </a:prstGeom>
              <a:blipFill>
                <a:blip r:embed="rId4"/>
                <a:stretch>
                  <a:fillRect r="-831" b="-1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89FF4E7-40F6-9740-A0FD-64E002E8243A}"/>
                  </a:ext>
                </a:extLst>
              </p:cNvPr>
              <p:cNvSpPr txBox="1"/>
              <p:nvPr/>
            </p:nvSpPr>
            <p:spPr>
              <a:xfrm>
                <a:off x="7177229" y="3523932"/>
                <a:ext cx="11128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solidFill>
                            <a:schemeClr val="bg1"/>
                          </a:solidFill>
                          <a:latin typeface="Cambria Math" panose="02040503050406030204" pitchFamily="18" charset="0"/>
                        </a:rPr>
                        <m:t>𝛿</m:t>
                      </m:r>
                      <m:r>
                        <a:rPr lang="en-US" sz="3200" i="1">
                          <a:solidFill>
                            <a:schemeClr val="bg1"/>
                          </a:solidFill>
                          <a:latin typeface="Cambria Math" panose="02040503050406030204" pitchFamily="18" charset="0"/>
                        </a:rPr>
                        <m:t>=1</m:t>
                      </m:r>
                    </m:oMath>
                  </m:oMathPara>
                </a14:m>
                <a:endParaRPr lang="en-US" sz="3200" dirty="0"/>
              </a:p>
            </p:txBody>
          </p:sp>
        </mc:Choice>
        <mc:Fallback xmlns="">
          <p:sp>
            <p:nvSpPr>
              <p:cNvPr id="8" name="TextBox 7">
                <a:extLst>
                  <a:ext uri="{FF2B5EF4-FFF2-40B4-BE49-F238E27FC236}">
                    <a16:creationId xmlns:a16="http://schemas.microsoft.com/office/drawing/2014/main" id="{C89FF4E7-40F6-9740-A0FD-64E002E8243A}"/>
                  </a:ext>
                </a:extLst>
              </p:cNvPr>
              <p:cNvSpPr txBox="1">
                <a:spLocks noRot="1" noChangeAspect="1" noMove="1" noResize="1" noEditPoints="1" noAdjustHandles="1" noChangeArrowheads="1" noChangeShapeType="1" noTextEdit="1"/>
              </p:cNvSpPr>
              <p:nvPr/>
            </p:nvSpPr>
            <p:spPr>
              <a:xfrm>
                <a:off x="7177229" y="3523932"/>
                <a:ext cx="1112869" cy="492443"/>
              </a:xfrm>
              <a:prstGeom prst="rect">
                <a:avLst/>
              </a:prstGeom>
              <a:blipFill>
                <a:blip r:embed="rId5"/>
                <a:stretch>
                  <a:fillRect l="-6742" r="-6742"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4B12DE2-CADE-F842-8028-C9EA46DB2FE6}"/>
                  </a:ext>
                </a:extLst>
              </p:cNvPr>
              <p:cNvSpPr txBox="1"/>
              <p:nvPr/>
            </p:nvSpPr>
            <p:spPr>
              <a:xfrm>
                <a:off x="7177228" y="4739037"/>
                <a:ext cx="11128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solidFill>
                            <a:schemeClr val="bg1"/>
                          </a:solidFill>
                          <a:latin typeface="Cambria Math" panose="02040503050406030204" pitchFamily="18" charset="0"/>
                        </a:rPr>
                        <m:t>𝛿</m:t>
                      </m:r>
                      <m:r>
                        <a:rPr lang="en-US" sz="3200" i="1" smtClean="0">
                          <a:solidFill>
                            <a:schemeClr val="bg1"/>
                          </a:solidFill>
                          <a:latin typeface="Cambria Math" panose="02040503050406030204" pitchFamily="18" charset="0"/>
                        </a:rPr>
                        <m:t>=0</m:t>
                      </m:r>
                    </m:oMath>
                  </m:oMathPara>
                </a14:m>
                <a:endParaRPr lang="en-US" sz="3200" dirty="0"/>
              </a:p>
            </p:txBody>
          </p:sp>
        </mc:Choice>
        <mc:Fallback xmlns="">
          <p:sp>
            <p:nvSpPr>
              <p:cNvPr id="9" name="TextBox 8">
                <a:extLst>
                  <a:ext uri="{FF2B5EF4-FFF2-40B4-BE49-F238E27FC236}">
                    <a16:creationId xmlns:a16="http://schemas.microsoft.com/office/drawing/2014/main" id="{E4B12DE2-CADE-F842-8028-C9EA46DB2FE6}"/>
                  </a:ext>
                </a:extLst>
              </p:cNvPr>
              <p:cNvSpPr txBox="1">
                <a:spLocks noRot="1" noChangeAspect="1" noMove="1" noResize="1" noEditPoints="1" noAdjustHandles="1" noChangeArrowheads="1" noChangeShapeType="1" noTextEdit="1"/>
              </p:cNvSpPr>
              <p:nvPr/>
            </p:nvSpPr>
            <p:spPr>
              <a:xfrm>
                <a:off x="7177228" y="4739037"/>
                <a:ext cx="1112869" cy="492443"/>
              </a:xfrm>
              <a:prstGeom prst="rect">
                <a:avLst/>
              </a:prstGeom>
              <a:blipFill>
                <a:blip r:embed="rId6"/>
                <a:stretch>
                  <a:fillRect l="-6742" r="-6742" b="-750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75677930-CDC0-6545-8778-CD12A0CBA3D3}"/>
              </a:ext>
            </a:extLst>
          </p:cNvPr>
          <p:cNvSpPr txBox="1"/>
          <p:nvPr/>
        </p:nvSpPr>
        <p:spPr>
          <a:xfrm>
            <a:off x="8388499" y="3527630"/>
            <a:ext cx="3418491" cy="954107"/>
          </a:xfrm>
          <a:prstGeom prst="rect">
            <a:avLst/>
          </a:prstGeom>
          <a:noFill/>
        </p:spPr>
        <p:txBody>
          <a:bodyPr wrap="square" rtlCol="0">
            <a:spAutoFit/>
          </a:bodyPr>
          <a:lstStyle/>
          <a:p>
            <a:r>
              <a:rPr lang="en-US" sz="2800" dirty="0">
                <a:solidFill>
                  <a:schemeClr val="bg1"/>
                </a:solidFill>
              </a:rPr>
              <a:t>Assigned sequence is correct</a:t>
            </a:r>
          </a:p>
        </p:txBody>
      </p:sp>
      <p:sp>
        <p:nvSpPr>
          <p:cNvPr id="11" name="TextBox 10">
            <a:extLst>
              <a:ext uri="{FF2B5EF4-FFF2-40B4-BE49-F238E27FC236}">
                <a16:creationId xmlns:a16="http://schemas.microsoft.com/office/drawing/2014/main" id="{0A5B0859-D505-7E47-98B5-CF898CEF0847}"/>
              </a:ext>
            </a:extLst>
          </p:cNvPr>
          <p:cNvSpPr txBox="1"/>
          <p:nvPr/>
        </p:nvSpPr>
        <p:spPr>
          <a:xfrm>
            <a:off x="8388499" y="4739037"/>
            <a:ext cx="3418491" cy="954107"/>
          </a:xfrm>
          <a:prstGeom prst="rect">
            <a:avLst/>
          </a:prstGeom>
          <a:noFill/>
        </p:spPr>
        <p:txBody>
          <a:bodyPr wrap="square" rtlCol="0">
            <a:spAutoFit/>
          </a:bodyPr>
          <a:lstStyle/>
          <a:p>
            <a:r>
              <a:rPr lang="en-US" sz="2800" dirty="0">
                <a:solidFill>
                  <a:schemeClr val="bg1"/>
                </a:solidFill>
              </a:rPr>
              <a:t>Assigned sequence is incorrect</a:t>
            </a:r>
          </a:p>
        </p:txBody>
      </p:sp>
    </p:spTree>
    <p:extLst>
      <p:ext uri="{BB962C8B-B14F-4D97-AF65-F5344CB8AC3E}">
        <p14:creationId xmlns:p14="http://schemas.microsoft.com/office/powerpoint/2010/main" val="2928523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E1634-8EBD-384A-A616-2531B73323D7}"/>
              </a:ext>
            </a:extLst>
          </p:cNvPr>
          <p:cNvSpPr>
            <a:spLocks noGrp="1"/>
          </p:cNvSpPr>
          <p:nvPr>
            <p:ph type="title"/>
          </p:nvPr>
        </p:nvSpPr>
        <p:spPr>
          <a:xfrm>
            <a:off x="794488" y="54015"/>
            <a:ext cx="10515600" cy="1325563"/>
          </a:xfrm>
        </p:spPr>
        <p:txBody>
          <a:bodyPr/>
          <a:lstStyle/>
          <a:p>
            <a:r>
              <a:rPr lang="en-US" dirty="0"/>
              <a:t>How to sequence a peptide ion?</a:t>
            </a:r>
          </a:p>
        </p:txBody>
      </p:sp>
      <p:grpSp>
        <p:nvGrpSpPr>
          <p:cNvPr id="60" name="Group 59">
            <a:extLst>
              <a:ext uri="{FF2B5EF4-FFF2-40B4-BE49-F238E27FC236}">
                <a16:creationId xmlns:a16="http://schemas.microsoft.com/office/drawing/2014/main" id="{C6764145-DA78-5749-9ADA-3D704AD58B84}"/>
              </a:ext>
            </a:extLst>
          </p:cNvPr>
          <p:cNvGrpSpPr/>
          <p:nvPr/>
        </p:nvGrpSpPr>
        <p:grpSpPr>
          <a:xfrm>
            <a:off x="8265881" y="4558460"/>
            <a:ext cx="3545068" cy="1108369"/>
            <a:chOff x="8265881" y="4558460"/>
            <a:chExt cx="3545068" cy="1108369"/>
          </a:xfrm>
        </p:grpSpPr>
        <p:cxnSp>
          <p:nvCxnSpPr>
            <p:cNvPr id="4" name="Straight Connector 3">
              <a:extLst>
                <a:ext uri="{FF2B5EF4-FFF2-40B4-BE49-F238E27FC236}">
                  <a16:creationId xmlns:a16="http://schemas.microsoft.com/office/drawing/2014/main" id="{EA24A3C5-BF40-A442-8A47-51751E587EFB}"/>
                </a:ext>
              </a:extLst>
            </p:cNvPr>
            <p:cNvCxnSpPr>
              <a:cxnSpLocks/>
            </p:cNvCxnSpPr>
            <p:nvPr/>
          </p:nvCxnSpPr>
          <p:spPr>
            <a:xfrm flipV="1">
              <a:off x="8752629" y="4839205"/>
              <a:ext cx="0" cy="811134"/>
            </a:xfrm>
            <a:prstGeom prst="line">
              <a:avLst/>
            </a:prstGeom>
            <a:ln w="1270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5DAD051-9250-CF48-AC90-2F4A563C4C57}"/>
                </a:ext>
              </a:extLst>
            </p:cNvPr>
            <p:cNvCxnSpPr>
              <a:cxnSpLocks/>
            </p:cNvCxnSpPr>
            <p:nvPr/>
          </p:nvCxnSpPr>
          <p:spPr>
            <a:xfrm flipV="1">
              <a:off x="9088272" y="5224365"/>
              <a:ext cx="0" cy="418268"/>
            </a:xfrm>
            <a:prstGeom prst="line">
              <a:avLst/>
            </a:prstGeom>
            <a:ln w="1270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DCFDD2C-86D4-A54C-A2C2-C7297FE75233}"/>
                </a:ext>
              </a:extLst>
            </p:cNvPr>
            <p:cNvCxnSpPr>
              <a:cxnSpLocks/>
            </p:cNvCxnSpPr>
            <p:nvPr/>
          </p:nvCxnSpPr>
          <p:spPr>
            <a:xfrm flipV="1">
              <a:off x="9520072" y="5082361"/>
              <a:ext cx="0" cy="560272"/>
            </a:xfrm>
            <a:prstGeom prst="line">
              <a:avLst/>
            </a:prstGeom>
            <a:ln w="1270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6D122FB-AA18-944C-BD4C-5E51A5118F48}"/>
                </a:ext>
              </a:extLst>
            </p:cNvPr>
            <p:cNvCxnSpPr>
              <a:cxnSpLocks/>
            </p:cNvCxnSpPr>
            <p:nvPr/>
          </p:nvCxnSpPr>
          <p:spPr>
            <a:xfrm flipV="1">
              <a:off x="9881114" y="5082361"/>
              <a:ext cx="0" cy="539868"/>
            </a:xfrm>
            <a:prstGeom prst="line">
              <a:avLst/>
            </a:prstGeom>
            <a:ln w="1270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D71640B-C583-4945-98E9-6B57DDEEC0C5}"/>
                </a:ext>
              </a:extLst>
            </p:cNvPr>
            <p:cNvCxnSpPr>
              <a:cxnSpLocks/>
            </p:cNvCxnSpPr>
            <p:nvPr/>
          </p:nvCxnSpPr>
          <p:spPr>
            <a:xfrm flipV="1">
              <a:off x="10296586" y="4646460"/>
              <a:ext cx="0" cy="994702"/>
            </a:xfrm>
            <a:prstGeom prst="line">
              <a:avLst/>
            </a:prstGeom>
            <a:ln w="1270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BB6498B-1262-C14C-9E79-1B1CD749B033}"/>
                </a:ext>
              </a:extLst>
            </p:cNvPr>
            <p:cNvCxnSpPr>
              <a:cxnSpLocks/>
            </p:cNvCxnSpPr>
            <p:nvPr/>
          </p:nvCxnSpPr>
          <p:spPr>
            <a:xfrm flipV="1">
              <a:off x="10990594" y="5224365"/>
              <a:ext cx="0" cy="397862"/>
            </a:xfrm>
            <a:prstGeom prst="line">
              <a:avLst/>
            </a:prstGeom>
            <a:ln w="1270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366038-4A2A-7841-BB5A-7FAB63B46423}"/>
                </a:ext>
              </a:extLst>
            </p:cNvPr>
            <p:cNvCxnSpPr>
              <a:cxnSpLocks/>
            </p:cNvCxnSpPr>
            <p:nvPr/>
          </p:nvCxnSpPr>
          <p:spPr>
            <a:xfrm flipV="1">
              <a:off x="11388343" y="4558460"/>
              <a:ext cx="0" cy="1108369"/>
            </a:xfrm>
            <a:prstGeom prst="line">
              <a:avLst/>
            </a:prstGeom>
            <a:ln w="1270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85568A3-0C9D-EE4E-A5EA-255384A3A4A5}"/>
                </a:ext>
              </a:extLst>
            </p:cNvPr>
            <p:cNvCxnSpPr>
              <a:cxnSpLocks/>
            </p:cNvCxnSpPr>
            <p:nvPr/>
          </p:nvCxnSpPr>
          <p:spPr>
            <a:xfrm flipV="1">
              <a:off x="10717500" y="4913293"/>
              <a:ext cx="0" cy="710404"/>
            </a:xfrm>
            <a:prstGeom prst="line">
              <a:avLst/>
            </a:prstGeom>
            <a:ln w="1270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7005A9A-B31C-9348-9C4A-35D21CAB5218}"/>
                </a:ext>
              </a:extLst>
            </p:cNvPr>
            <p:cNvCxnSpPr>
              <a:cxnSpLocks/>
            </p:cNvCxnSpPr>
            <p:nvPr/>
          </p:nvCxnSpPr>
          <p:spPr>
            <a:xfrm>
              <a:off x="8265881" y="5609527"/>
              <a:ext cx="3545068"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B046BCE5-371A-4045-B8DF-9B7484E43B53}"/>
              </a:ext>
            </a:extLst>
          </p:cNvPr>
          <p:cNvSpPr txBox="1"/>
          <p:nvPr/>
        </p:nvSpPr>
        <p:spPr>
          <a:xfrm>
            <a:off x="8328749" y="1259801"/>
            <a:ext cx="1451038" cy="830997"/>
          </a:xfrm>
          <a:prstGeom prst="rect">
            <a:avLst/>
          </a:prstGeom>
          <a:noFill/>
        </p:spPr>
        <p:txBody>
          <a:bodyPr wrap="none" rtlCol="0">
            <a:spAutoFit/>
          </a:bodyPr>
          <a:lstStyle/>
          <a:p>
            <a:r>
              <a:rPr lang="en-US" sz="4800" b="1" dirty="0">
                <a:solidFill>
                  <a:schemeClr val="tx1">
                    <a:lumMod val="65000"/>
                  </a:schemeClr>
                </a:solidFill>
              </a:rPr>
              <a:t>MS1</a:t>
            </a:r>
          </a:p>
        </p:txBody>
      </p:sp>
      <p:sp>
        <p:nvSpPr>
          <p:cNvPr id="14" name="TextBox 13">
            <a:extLst>
              <a:ext uri="{FF2B5EF4-FFF2-40B4-BE49-F238E27FC236}">
                <a16:creationId xmlns:a16="http://schemas.microsoft.com/office/drawing/2014/main" id="{B1A9148D-8D12-9A4C-8AAF-A7AEA628D2C9}"/>
              </a:ext>
            </a:extLst>
          </p:cNvPr>
          <p:cNvSpPr txBox="1"/>
          <p:nvPr/>
        </p:nvSpPr>
        <p:spPr>
          <a:xfrm>
            <a:off x="9395093" y="3743041"/>
            <a:ext cx="1451038" cy="830997"/>
          </a:xfrm>
          <a:prstGeom prst="rect">
            <a:avLst/>
          </a:prstGeom>
          <a:noFill/>
        </p:spPr>
        <p:txBody>
          <a:bodyPr wrap="none" rtlCol="0">
            <a:spAutoFit/>
          </a:bodyPr>
          <a:lstStyle/>
          <a:p>
            <a:r>
              <a:rPr lang="en-US" sz="4800" b="1" dirty="0"/>
              <a:t>MS2</a:t>
            </a:r>
          </a:p>
        </p:txBody>
      </p:sp>
      <p:grpSp>
        <p:nvGrpSpPr>
          <p:cNvPr id="54" name="Group 53">
            <a:extLst>
              <a:ext uri="{FF2B5EF4-FFF2-40B4-BE49-F238E27FC236}">
                <a16:creationId xmlns:a16="http://schemas.microsoft.com/office/drawing/2014/main" id="{2F8D3F4D-19E8-AA4F-8E38-9149CD8C5C37}"/>
              </a:ext>
            </a:extLst>
          </p:cNvPr>
          <p:cNvGrpSpPr/>
          <p:nvPr/>
        </p:nvGrpSpPr>
        <p:grpSpPr>
          <a:xfrm>
            <a:off x="8164212" y="2516585"/>
            <a:ext cx="3851950" cy="826915"/>
            <a:chOff x="8111137" y="4476725"/>
            <a:chExt cx="3851950" cy="826915"/>
          </a:xfrm>
        </p:grpSpPr>
        <p:cxnSp>
          <p:nvCxnSpPr>
            <p:cNvPr id="16" name="Straight Connector 15">
              <a:extLst>
                <a:ext uri="{FF2B5EF4-FFF2-40B4-BE49-F238E27FC236}">
                  <a16:creationId xmlns:a16="http://schemas.microsoft.com/office/drawing/2014/main" id="{3B9712FC-E36C-5E44-82EB-05F40F87ECED}"/>
                </a:ext>
              </a:extLst>
            </p:cNvPr>
            <p:cNvCxnSpPr>
              <a:cxnSpLocks/>
            </p:cNvCxnSpPr>
            <p:nvPr/>
          </p:nvCxnSpPr>
          <p:spPr>
            <a:xfrm flipV="1">
              <a:off x="8322147" y="4834392"/>
              <a:ext cx="0" cy="465447"/>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CB66472-0B41-594E-ABA2-6AD177C38E60}"/>
                </a:ext>
              </a:extLst>
            </p:cNvPr>
            <p:cNvCxnSpPr>
              <a:cxnSpLocks/>
            </p:cNvCxnSpPr>
            <p:nvPr/>
          </p:nvCxnSpPr>
          <p:spPr>
            <a:xfrm flipH="1" flipV="1">
              <a:off x="8630481" y="4564206"/>
              <a:ext cx="1" cy="738652"/>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8885A36-FF4F-6D4C-BDAC-96D1985A86EA}"/>
                </a:ext>
              </a:extLst>
            </p:cNvPr>
            <p:cNvCxnSpPr>
              <a:cxnSpLocks/>
            </p:cNvCxnSpPr>
            <p:nvPr/>
          </p:nvCxnSpPr>
          <p:spPr>
            <a:xfrm flipV="1">
              <a:off x="8789422" y="4833327"/>
              <a:ext cx="0" cy="469529"/>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53E26C-DB1E-7243-A95B-11A373B39CE5}"/>
                </a:ext>
              </a:extLst>
            </p:cNvPr>
            <p:cNvCxnSpPr>
              <a:cxnSpLocks/>
            </p:cNvCxnSpPr>
            <p:nvPr/>
          </p:nvCxnSpPr>
          <p:spPr>
            <a:xfrm flipV="1">
              <a:off x="9131161" y="5038718"/>
              <a:ext cx="0" cy="251252"/>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C55536-E1EA-A149-9BA1-054F8BB58F6C}"/>
                </a:ext>
              </a:extLst>
            </p:cNvPr>
            <p:cNvCxnSpPr>
              <a:cxnSpLocks/>
            </p:cNvCxnSpPr>
            <p:nvPr/>
          </p:nvCxnSpPr>
          <p:spPr>
            <a:xfrm flipV="1">
              <a:off x="9367285" y="5038718"/>
              <a:ext cx="0" cy="263208"/>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1093635-1AC0-BD4A-B690-BBFE6C62A9B0}"/>
                </a:ext>
              </a:extLst>
            </p:cNvPr>
            <p:cNvCxnSpPr>
              <a:cxnSpLocks/>
            </p:cNvCxnSpPr>
            <p:nvPr/>
          </p:nvCxnSpPr>
          <p:spPr>
            <a:xfrm flipV="1">
              <a:off x="9893046" y="4842275"/>
              <a:ext cx="0" cy="447694"/>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008B483-017A-2C49-AEFB-D86EE7F0BB7A}"/>
                </a:ext>
              </a:extLst>
            </p:cNvPr>
            <p:cNvCxnSpPr>
              <a:cxnSpLocks/>
            </p:cNvCxnSpPr>
            <p:nvPr/>
          </p:nvCxnSpPr>
          <p:spPr>
            <a:xfrm flipV="1">
              <a:off x="10186480" y="5038718"/>
              <a:ext cx="0" cy="251252"/>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F38EBC9-C5FC-204A-9623-58AF8E06F3EB}"/>
                </a:ext>
              </a:extLst>
            </p:cNvPr>
            <p:cNvCxnSpPr>
              <a:cxnSpLocks/>
            </p:cNvCxnSpPr>
            <p:nvPr/>
          </p:nvCxnSpPr>
          <p:spPr>
            <a:xfrm flipV="1">
              <a:off x="9528102" y="4662942"/>
              <a:ext cx="0" cy="627956"/>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899D17F-C533-5547-918D-9C749854AE8B}"/>
                </a:ext>
              </a:extLst>
            </p:cNvPr>
            <p:cNvCxnSpPr>
              <a:cxnSpLocks/>
            </p:cNvCxnSpPr>
            <p:nvPr/>
          </p:nvCxnSpPr>
          <p:spPr>
            <a:xfrm flipV="1">
              <a:off x="9253056" y="4833327"/>
              <a:ext cx="0" cy="465447"/>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0CD8184-0CB6-7B42-A618-B7CF64EEB160}"/>
                </a:ext>
              </a:extLst>
            </p:cNvPr>
            <p:cNvCxnSpPr>
              <a:cxnSpLocks/>
            </p:cNvCxnSpPr>
            <p:nvPr/>
          </p:nvCxnSpPr>
          <p:spPr>
            <a:xfrm flipH="1" flipV="1">
              <a:off x="8914995" y="4476725"/>
              <a:ext cx="1" cy="817183"/>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B18DA78-4783-7B45-9587-91B359A3F5C0}"/>
                </a:ext>
              </a:extLst>
            </p:cNvPr>
            <p:cNvCxnSpPr>
              <a:cxnSpLocks/>
            </p:cNvCxnSpPr>
            <p:nvPr/>
          </p:nvCxnSpPr>
          <p:spPr>
            <a:xfrm flipV="1">
              <a:off x="8444775" y="4476725"/>
              <a:ext cx="0" cy="817182"/>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03906A2-EE71-AD42-947C-A5491233095D}"/>
                </a:ext>
              </a:extLst>
            </p:cNvPr>
            <p:cNvCxnSpPr>
              <a:cxnSpLocks/>
            </p:cNvCxnSpPr>
            <p:nvPr/>
          </p:nvCxnSpPr>
          <p:spPr>
            <a:xfrm flipV="1">
              <a:off x="10182732" y="5029770"/>
              <a:ext cx="0" cy="251252"/>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AE28229-F82F-7F42-AB60-D61828CA3776}"/>
                </a:ext>
              </a:extLst>
            </p:cNvPr>
            <p:cNvCxnSpPr>
              <a:cxnSpLocks/>
            </p:cNvCxnSpPr>
            <p:nvPr/>
          </p:nvCxnSpPr>
          <p:spPr>
            <a:xfrm flipV="1">
              <a:off x="10418855" y="5029770"/>
              <a:ext cx="0" cy="263208"/>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B077BE6-688A-8B48-A74A-1A80D63AA578}"/>
                </a:ext>
              </a:extLst>
            </p:cNvPr>
            <p:cNvCxnSpPr>
              <a:cxnSpLocks/>
            </p:cNvCxnSpPr>
            <p:nvPr/>
          </p:nvCxnSpPr>
          <p:spPr>
            <a:xfrm flipV="1">
              <a:off x="10944617" y="4833327"/>
              <a:ext cx="0" cy="447694"/>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5A6B436-2710-A741-BA15-5D53B6E736E6}"/>
                </a:ext>
              </a:extLst>
            </p:cNvPr>
            <p:cNvCxnSpPr>
              <a:cxnSpLocks/>
            </p:cNvCxnSpPr>
            <p:nvPr/>
          </p:nvCxnSpPr>
          <p:spPr>
            <a:xfrm flipV="1">
              <a:off x="11238051" y="5029770"/>
              <a:ext cx="0" cy="251252"/>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3A5401F-AF51-CF4B-A0F9-8148700FC889}"/>
                </a:ext>
              </a:extLst>
            </p:cNvPr>
            <p:cNvCxnSpPr>
              <a:cxnSpLocks/>
            </p:cNvCxnSpPr>
            <p:nvPr/>
          </p:nvCxnSpPr>
          <p:spPr>
            <a:xfrm flipV="1">
              <a:off x="10579673" y="4653994"/>
              <a:ext cx="0" cy="627956"/>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1E932C6-96EB-C846-BAE9-50616C50CABF}"/>
                </a:ext>
              </a:extLst>
            </p:cNvPr>
            <p:cNvCxnSpPr>
              <a:cxnSpLocks/>
            </p:cNvCxnSpPr>
            <p:nvPr/>
          </p:nvCxnSpPr>
          <p:spPr>
            <a:xfrm flipV="1">
              <a:off x="9688653" y="4838193"/>
              <a:ext cx="0" cy="465447"/>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926A519-FD4E-8544-BFA7-CC711AD42E5D}"/>
                </a:ext>
              </a:extLst>
            </p:cNvPr>
            <p:cNvCxnSpPr>
              <a:cxnSpLocks/>
            </p:cNvCxnSpPr>
            <p:nvPr/>
          </p:nvCxnSpPr>
          <p:spPr>
            <a:xfrm flipH="1" flipV="1">
              <a:off x="10005604" y="4481591"/>
              <a:ext cx="1" cy="81718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4971F7E-F5E4-FA41-B839-780B1F7AE700}"/>
                </a:ext>
              </a:extLst>
            </p:cNvPr>
            <p:cNvCxnSpPr>
              <a:cxnSpLocks/>
            </p:cNvCxnSpPr>
            <p:nvPr/>
          </p:nvCxnSpPr>
          <p:spPr>
            <a:xfrm flipV="1">
              <a:off x="10311064" y="4481591"/>
              <a:ext cx="0" cy="817182"/>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D35FE4-6D2B-F747-9570-70FD9DBDE231}"/>
                </a:ext>
              </a:extLst>
            </p:cNvPr>
            <p:cNvCxnSpPr>
              <a:cxnSpLocks/>
            </p:cNvCxnSpPr>
            <p:nvPr/>
          </p:nvCxnSpPr>
          <p:spPr>
            <a:xfrm flipV="1">
              <a:off x="11075115" y="5034636"/>
              <a:ext cx="0" cy="251252"/>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1C884B6-ED31-DB48-980A-C14ADD9076A8}"/>
                </a:ext>
              </a:extLst>
            </p:cNvPr>
            <p:cNvCxnSpPr>
              <a:cxnSpLocks/>
            </p:cNvCxnSpPr>
            <p:nvPr/>
          </p:nvCxnSpPr>
          <p:spPr>
            <a:xfrm flipV="1">
              <a:off x="10733790" y="5034636"/>
              <a:ext cx="0" cy="263208"/>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D2CCB9C-65AC-6244-BE2E-3B9F967C4DDF}"/>
                </a:ext>
              </a:extLst>
            </p:cNvPr>
            <p:cNvCxnSpPr>
              <a:cxnSpLocks/>
            </p:cNvCxnSpPr>
            <p:nvPr/>
          </p:nvCxnSpPr>
          <p:spPr>
            <a:xfrm flipV="1">
              <a:off x="11380214" y="4838193"/>
              <a:ext cx="0" cy="447694"/>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4629AA7-6B9C-5244-9853-5DA17A7EB275}"/>
                </a:ext>
              </a:extLst>
            </p:cNvPr>
            <p:cNvCxnSpPr>
              <a:cxnSpLocks/>
            </p:cNvCxnSpPr>
            <p:nvPr/>
          </p:nvCxnSpPr>
          <p:spPr>
            <a:xfrm flipV="1">
              <a:off x="11552985" y="5034636"/>
              <a:ext cx="0" cy="251252"/>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6392CFF-8CA4-8644-A630-68917C107CB8}"/>
                </a:ext>
              </a:extLst>
            </p:cNvPr>
            <p:cNvCxnSpPr>
              <a:cxnSpLocks/>
            </p:cNvCxnSpPr>
            <p:nvPr/>
          </p:nvCxnSpPr>
          <p:spPr>
            <a:xfrm flipV="1">
              <a:off x="11687521" y="4658860"/>
              <a:ext cx="0" cy="627956"/>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3FC274-9C77-614E-A178-5A609686D096}"/>
                </a:ext>
              </a:extLst>
            </p:cNvPr>
            <p:cNvCxnSpPr>
              <a:cxnSpLocks/>
            </p:cNvCxnSpPr>
            <p:nvPr/>
          </p:nvCxnSpPr>
          <p:spPr>
            <a:xfrm>
              <a:off x="8111137" y="5281949"/>
              <a:ext cx="3851950" cy="0"/>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AE55C188-40E9-3B46-8D55-7DFB9BADBE11}"/>
              </a:ext>
            </a:extLst>
          </p:cNvPr>
          <p:cNvSpPr txBox="1"/>
          <p:nvPr/>
        </p:nvSpPr>
        <p:spPr>
          <a:xfrm>
            <a:off x="8563066" y="5841407"/>
            <a:ext cx="3163045" cy="954107"/>
          </a:xfrm>
          <a:prstGeom prst="rect">
            <a:avLst/>
          </a:prstGeom>
          <a:noFill/>
        </p:spPr>
        <p:txBody>
          <a:bodyPr wrap="none" rtlCol="0">
            <a:spAutoFit/>
          </a:bodyPr>
          <a:lstStyle/>
          <a:p>
            <a:pPr algn="ctr"/>
            <a:r>
              <a:rPr lang="en-US" sz="2800" dirty="0"/>
              <a:t>mass/charge (m/z)</a:t>
            </a:r>
          </a:p>
          <a:p>
            <a:pPr algn="ctr"/>
            <a:r>
              <a:rPr lang="en-US" sz="2800" dirty="0"/>
              <a:t>“Mass”</a:t>
            </a:r>
          </a:p>
        </p:txBody>
      </p:sp>
      <p:cxnSp>
        <p:nvCxnSpPr>
          <p:cNvPr id="57" name="Straight Connector 56">
            <a:extLst>
              <a:ext uri="{FF2B5EF4-FFF2-40B4-BE49-F238E27FC236}">
                <a16:creationId xmlns:a16="http://schemas.microsoft.com/office/drawing/2014/main" id="{7571212F-805B-974A-B889-D71A53CF2EEE}"/>
              </a:ext>
            </a:extLst>
          </p:cNvPr>
          <p:cNvCxnSpPr>
            <a:cxnSpLocks/>
          </p:cNvCxnSpPr>
          <p:nvPr/>
        </p:nvCxnSpPr>
        <p:spPr>
          <a:xfrm>
            <a:off x="10144588" y="3364518"/>
            <a:ext cx="1581523" cy="1081697"/>
          </a:xfrm>
          <a:prstGeom prst="line">
            <a:avLst/>
          </a:prstGeom>
          <a:ln w="571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109FAC0-7016-2441-BEF8-AC57022319A3}"/>
              </a:ext>
            </a:extLst>
          </p:cNvPr>
          <p:cNvCxnSpPr>
            <a:cxnSpLocks/>
          </p:cNvCxnSpPr>
          <p:nvPr/>
        </p:nvCxnSpPr>
        <p:spPr>
          <a:xfrm flipV="1">
            <a:off x="8540669" y="3393850"/>
            <a:ext cx="1408896" cy="1064249"/>
          </a:xfrm>
          <a:prstGeom prst="line">
            <a:avLst/>
          </a:prstGeom>
          <a:ln w="571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51E0E808-4298-FA41-A788-9119A62A9684}"/>
              </a:ext>
            </a:extLst>
          </p:cNvPr>
          <p:cNvSpPr/>
          <p:nvPr/>
        </p:nvSpPr>
        <p:spPr>
          <a:xfrm>
            <a:off x="794488" y="1379578"/>
            <a:ext cx="7076524" cy="520051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C32977A3-D57F-1A47-B02F-C00E4C964272}"/>
              </a:ext>
            </a:extLst>
          </p:cNvPr>
          <p:cNvSpPr txBox="1"/>
          <p:nvPr/>
        </p:nvSpPr>
        <p:spPr>
          <a:xfrm>
            <a:off x="1763192" y="5773227"/>
            <a:ext cx="2187458" cy="461665"/>
          </a:xfrm>
          <a:prstGeom prst="rect">
            <a:avLst/>
          </a:prstGeom>
          <a:noFill/>
        </p:spPr>
        <p:txBody>
          <a:bodyPr wrap="none" rtlCol="0">
            <a:spAutoFit/>
          </a:bodyPr>
          <a:lstStyle/>
          <a:p>
            <a:r>
              <a:rPr lang="en-US" sz="2400" dirty="0">
                <a:solidFill>
                  <a:schemeClr val="bg1"/>
                </a:solidFill>
              </a:rPr>
              <a:t>Mass Analyzer</a:t>
            </a:r>
          </a:p>
        </p:txBody>
      </p:sp>
      <p:sp>
        <p:nvSpPr>
          <p:cNvPr id="64" name="Chord 63">
            <a:extLst>
              <a:ext uri="{FF2B5EF4-FFF2-40B4-BE49-F238E27FC236}">
                <a16:creationId xmlns:a16="http://schemas.microsoft.com/office/drawing/2014/main" id="{1713286A-21C7-4F40-92D5-2D588D612F2D}"/>
              </a:ext>
            </a:extLst>
          </p:cNvPr>
          <p:cNvSpPr/>
          <p:nvPr/>
        </p:nvSpPr>
        <p:spPr>
          <a:xfrm rot="17489734">
            <a:off x="2052468" y="4166293"/>
            <a:ext cx="1487799" cy="1487799"/>
          </a:xfrm>
          <a:prstGeom prst="chord">
            <a:avLst/>
          </a:prstGeom>
          <a:solidFill>
            <a:schemeClr val="accent1">
              <a:lumMod val="60000"/>
              <a:lumOff val="4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9552CC0-40C4-C046-AC13-2507333B202B}"/>
              </a:ext>
            </a:extLst>
          </p:cNvPr>
          <p:cNvSpPr txBox="1"/>
          <p:nvPr/>
        </p:nvSpPr>
        <p:spPr>
          <a:xfrm>
            <a:off x="6390007" y="4855381"/>
            <a:ext cx="766557" cy="461665"/>
          </a:xfrm>
          <a:prstGeom prst="rect">
            <a:avLst/>
          </a:prstGeom>
          <a:noFill/>
        </p:spPr>
        <p:txBody>
          <a:bodyPr wrap="none" rtlCol="0">
            <a:spAutoFit/>
          </a:bodyPr>
          <a:lstStyle/>
          <a:p>
            <a:r>
              <a:rPr lang="en-US" sz="2400" dirty="0">
                <a:solidFill>
                  <a:schemeClr val="bg1"/>
                </a:solidFill>
              </a:rPr>
              <a:t>Inlet</a:t>
            </a:r>
          </a:p>
        </p:txBody>
      </p:sp>
      <p:sp>
        <p:nvSpPr>
          <p:cNvPr id="66" name="TextBox 65">
            <a:extLst>
              <a:ext uri="{FF2B5EF4-FFF2-40B4-BE49-F238E27FC236}">
                <a16:creationId xmlns:a16="http://schemas.microsoft.com/office/drawing/2014/main" id="{8D744834-EF2E-1345-989B-DAD6190D10CF}"/>
              </a:ext>
            </a:extLst>
          </p:cNvPr>
          <p:cNvSpPr txBox="1"/>
          <p:nvPr/>
        </p:nvSpPr>
        <p:spPr>
          <a:xfrm>
            <a:off x="2546506" y="1458905"/>
            <a:ext cx="3302507" cy="523220"/>
          </a:xfrm>
          <a:prstGeom prst="rect">
            <a:avLst/>
          </a:prstGeom>
          <a:noFill/>
        </p:spPr>
        <p:txBody>
          <a:bodyPr wrap="none" rtlCol="0">
            <a:spAutoFit/>
          </a:bodyPr>
          <a:lstStyle/>
          <a:p>
            <a:r>
              <a:rPr lang="en-US" sz="2800" dirty="0">
                <a:solidFill>
                  <a:schemeClr val="bg1"/>
                </a:solidFill>
              </a:rPr>
              <a:t>Mass Spectrometer</a:t>
            </a:r>
          </a:p>
        </p:txBody>
      </p:sp>
      <p:sp>
        <p:nvSpPr>
          <p:cNvPr id="67" name="Bent Arrow 66">
            <a:extLst>
              <a:ext uri="{FF2B5EF4-FFF2-40B4-BE49-F238E27FC236}">
                <a16:creationId xmlns:a16="http://schemas.microsoft.com/office/drawing/2014/main" id="{35A663B6-3BFB-874F-BFD6-F851D324466F}"/>
              </a:ext>
            </a:extLst>
          </p:cNvPr>
          <p:cNvSpPr/>
          <p:nvPr/>
        </p:nvSpPr>
        <p:spPr>
          <a:xfrm flipH="1">
            <a:off x="5757272" y="2634343"/>
            <a:ext cx="1299092" cy="2124142"/>
          </a:xfrm>
          <a:prstGeom prst="bentArrow">
            <a:avLst>
              <a:gd name="adj1" fmla="val 19643"/>
              <a:gd name="adj2" fmla="val 24586"/>
              <a:gd name="adj3" fmla="val 40180"/>
              <a:gd name="adj4" fmla="val 30165"/>
            </a:avLst>
          </a:pr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U-Turn Arrow 67">
            <a:extLst>
              <a:ext uri="{FF2B5EF4-FFF2-40B4-BE49-F238E27FC236}">
                <a16:creationId xmlns:a16="http://schemas.microsoft.com/office/drawing/2014/main" id="{B7781D47-64E2-8144-8326-E44EC009EE53}"/>
              </a:ext>
            </a:extLst>
          </p:cNvPr>
          <p:cNvSpPr/>
          <p:nvPr/>
        </p:nvSpPr>
        <p:spPr>
          <a:xfrm rot="16200000" flipH="1">
            <a:off x="2069754" y="1971831"/>
            <a:ext cx="408327" cy="2289773"/>
          </a:xfrm>
          <a:prstGeom prst="uturnArrow">
            <a:avLst>
              <a:gd name="adj1" fmla="val 28445"/>
              <a:gd name="adj2" fmla="val 25000"/>
              <a:gd name="adj3" fmla="val 34903"/>
              <a:gd name="adj4" fmla="val 33434"/>
              <a:gd name="adj5" fmla="val 53090"/>
            </a:avLst>
          </a:pr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Bent Arrow 68">
            <a:extLst>
              <a:ext uri="{FF2B5EF4-FFF2-40B4-BE49-F238E27FC236}">
                <a16:creationId xmlns:a16="http://schemas.microsoft.com/office/drawing/2014/main" id="{4AF96F16-5F23-6A48-B585-71D15C49E557}"/>
              </a:ext>
            </a:extLst>
          </p:cNvPr>
          <p:cNvSpPr/>
          <p:nvPr/>
        </p:nvSpPr>
        <p:spPr>
          <a:xfrm rot="5400000">
            <a:off x="1982661" y="3569497"/>
            <a:ext cx="1349922" cy="504616"/>
          </a:xfrm>
          <a:prstGeom prst="bentArrow">
            <a:avLst>
              <a:gd name="adj1" fmla="val 23059"/>
              <a:gd name="adj2" fmla="val 26518"/>
              <a:gd name="adj3" fmla="val 50000"/>
              <a:gd name="adj4" fmla="val 21313"/>
            </a:avLst>
          </a:pr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Left Arrow 70">
            <a:extLst>
              <a:ext uri="{FF2B5EF4-FFF2-40B4-BE49-F238E27FC236}">
                <a16:creationId xmlns:a16="http://schemas.microsoft.com/office/drawing/2014/main" id="{DD68CD11-5A83-8A4D-B72A-BA4734B70900}"/>
              </a:ext>
            </a:extLst>
          </p:cNvPr>
          <p:cNvSpPr/>
          <p:nvPr/>
        </p:nvSpPr>
        <p:spPr>
          <a:xfrm>
            <a:off x="3507983" y="2829409"/>
            <a:ext cx="1779042" cy="255993"/>
          </a:xfrm>
          <a:prstGeom prst="leftArrow">
            <a:avLst>
              <a:gd name="adj1" fmla="val 47095"/>
              <a:gd name="adj2" fmla="val 102052"/>
            </a:avLst>
          </a:prstGeom>
          <a:solidFill>
            <a:srgbClr val="FF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247F1033-1AB3-CD44-8E80-60434DB83F08}"/>
              </a:ext>
            </a:extLst>
          </p:cNvPr>
          <p:cNvSpPr/>
          <p:nvPr/>
        </p:nvSpPr>
        <p:spPr>
          <a:xfrm>
            <a:off x="5412064" y="2126656"/>
            <a:ext cx="273277" cy="1854649"/>
          </a:xfrm>
          <a:prstGeom prst="roundRect">
            <a:avLst/>
          </a:prstGeom>
          <a:solidFill>
            <a:schemeClr val="accent1">
              <a:lumMod val="60000"/>
              <a:lumOff val="4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1C9449B0-D672-4B4D-8086-D736AE552055}"/>
              </a:ext>
            </a:extLst>
          </p:cNvPr>
          <p:cNvSpPr txBox="1"/>
          <p:nvPr/>
        </p:nvSpPr>
        <p:spPr>
          <a:xfrm>
            <a:off x="4679197" y="4092038"/>
            <a:ext cx="1689886" cy="461665"/>
          </a:xfrm>
          <a:prstGeom prst="rect">
            <a:avLst/>
          </a:prstGeom>
          <a:noFill/>
        </p:spPr>
        <p:txBody>
          <a:bodyPr wrap="none" rtlCol="0">
            <a:spAutoFit/>
          </a:bodyPr>
          <a:lstStyle/>
          <a:p>
            <a:r>
              <a:rPr lang="en-US" sz="2400" dirty="0">
                <a:solidFill>
                  <a:schemeClr val="bg1"/>
                </a:solidFill>
              </a:rPr>
              <a:t>Mass Filter</a:t>
            </a:r>
          </a:p>
        </p:txBody>
      </p:sp>
      <p:sp>
        <p:nvSpPr>
          <p:cNvPr id="72" name="Lightning Bolt 71">
            <a:extLst>
              <a:ext uri="{FF2B5EF4-FFF2-40B4-BE49-F238E27FC236}">
                <a16:creationId xmlns:a16="http://schemas.microsoft.com/office/drawing/2014/main" id="{746F16B3-3331-3549-BC34-5A561067F54E}"/>
              </a:ext>
            </a:extLst>
          </p:cNvPr>
          <p:cNvSpPr/>
          <p:nvPr/>
        </p:nvSpPr>
        <p:spPr>
          <a:xfrm rot="21206561" flipH="1">
            <a:off x="1229713" y="2328115"/>
            <a:ext cx="1326355" cy="1555590"/>
          </a:xfrm>
          <a:prstGeom prst="lightningBolt">
            <a:avLst/>
          </a:prstGeom>
          <a:solidFill>
            <a:srgbClr val="FFFF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1C6D227C-DB60-D54F-9449-902BFA27136C}"/>
              </a:ext>
            </a:extLst>
          </p:cNvPr>
          <p:cNvSpPr txBox="1"/>
          <p:nvPr/>
        </p:nvSpPr>
        <p:spPr>
          <a:xfrm>
            <a:off x="2579324" y="2257676"/>
            <a:ext cx="1968809" cy="461665"/>
          </a:xfrm>
          <a:prstGeom prst="rect">
            <a:avLst/>
          </a:prstGeom>
          <a:noFill/>
        </p:spPr>
        <p:txBody>
          <a:bodyPr wrap="none" rtlCol="0">
            <a:spAutoFit/>
          </a:bodyPr>
          <a:lstStyle/>
          <a:p>
            <a:r>
              <a:rPr lang="en-US" sz="2400" dirty="0">
                <a:solidFill>
                  <a:schemeClr val="bg1"/>
                </a:solidFill>
              </a:rPr>
              <a:t>Collision Cell</a:t>
            </a:r>
          </a:p>
        </p:txBody>
      </p:sp>
    </p:spTree>
    <p:extLst>
      <p:ext uri="{BB962C8B-B14F-4D97-AF65-F5344CB8AC3E}">
        <p14:creationId xmlns:p14="http://schemas.microsoft.com/office/powerpoint/2010/main" val="33468279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0B397-6702-B34C-90C9-D3EC00D07D28}"/>
              </a:ext>
            </a:extLst>
          </p:cNvPr>
          <p:cNvSpPr>
            <a:spLocks noGrp="1"/>
          </p:cNvSpPr>
          <p:nvPr>
            <p:ph type="title"/>
          </p:nvPr>
        </p:nvSpPr>
        <p:spPr>
          <a:xfrm>
            <a:off x="1057165" y="130225"/>
            <a:ext cx="3911848" cy="1325563"/>
          </a:xfrm>
        </p:spPr>
        <p:txBody>
          <a:bodyPr>
            <a:normAutofit/>
          </a:bodyPr>
          <a:lstStyle/>
          <a:p>
            <a:r>
              <a:rPr lang="en-US" dirty="0"/>
              <a:t>RT Prediction</a:t>
            </a:r>
          </a:p>
        </p:txBody>
      </p:sp>
      <p:sp>
        <p:nvSpPr>
          <p:cNvPr id="9" name="Rectangle 8">
            <a:extLst>
              <a:ext uri="{FF2B5EF4-FFF2-40B4-BE49-F238E27FC236}">
                <a16:creationId xmlns:a16="http://schemas.microsoft.com/office/drawing/2014/main" id="{05FD1E8C-2B72-FC4E-AA0B-BE535317760A}"/>
              </a:ext>
            </a:extLst>
          </p:cNvPr>
          <p:cNvSpPr/>
          <p:nvPr/>
        </p:nvSpPr>
        <p:spPr>
          <a:xfrm>
            <a:off x="838200" y="1482585"/>
            <a:ext cx="2159566" cy="584775"/>
          </a:xfrm>
          <a:prstGeom prst="rect">
            <a:avLst/>
          </a:prstGeom>
        </p:spPr>
        <p:txBody>
          <a:bodyPr wrap="none">
            <a:spAutoFit/>
          </a:bodyPr>
          <a:lstStyle/>
          <a:p>
            <a:pPr algn="ctr"/>
            <a:r>
              <a:rPr lang="en-US" sz="3200" dirty="0">
                <a:latin typeface="Courier" pitchFamily="2" charset="0"/>
              </a:rPr>
              <a:t>VSANPETK</a:t>
            </a:r>
          </a:p>
        </p:txBody>
      </p:sp>
      <p:sp>
        <p:nvSpPr>
          <p:cNvPr id="10" name="TextBox 9">
            <a:extLst>
              <a:ext uri="{FF2B5EF4-FFF2-40B4-BE49-F238E27FC236}">
                <a16:creationId xmlns:a16="http://schemas.microsoft.com/office/drawing/2014/main" id="{A2A28731-0FF4-A441-94CC-BDEA32C34BD0}"/>
              </a:ext>
            </a:extLst>
          </p:cNvPr>
          <p:cNvSpPr txBox="1"/>
          <p:nvPr/>
        </p:nvSpPr>
        <p:spPr>
          <a:xfrm>
            <a:off x="4302799" y="1513362"/>
            <a:ext cx="885179" cy="523220"/>
          </a:xfrm>
          <a:prstGeom prst="rect">
            <a:avLst/>
          </a:prstGeom>
          <a:noFill/>
        </p:spPr>
        <p:txBody>
          <a:bodyPr wrap="none" rtlCol="0">
            <a:spAutoFit/>
          </a:bodyPr>
          <a:lstStyle/>
          <a:p>
            <a:r>
              <a:rPr lang="en-US" sz="2800" dirty="0"/>
              <a:t>24.2</a:t>
            </a:r>
          </a:p>
        </p:txBody>
      </p:sp>
      <p:cxnSp>
        <p:nvCxnSpPr>
          <p:cNvPr id="11" name="Straight Arrow Connector 10">
            <a:extLst>
              <a:ext uri="{FF2B5EF4-FFF2-40B4-BE49-F238E27FC236}">
                <a16:creationId xmlns:a16="http://schemas.microsoft.com/office/drawing/2014/main" id="{3EA1A1EE-FD33-074F-A166-01227C61DC43}"/>
              </a:ext>
            </a:extLst>
          </p:cNvPr>
          <p:cNvCxnSpPr>
            <a:cxnSpLocks/>
          </p:cNvCxnSpPr>
          <p:nvPr/>
        </p:nvCxnSpPr>
        <p:spPr>
          <a:xfrm flipV="1">
            <a:off x="3146101" y="1799991"/>
            <a:ext cx="1008363"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29C1230E-AD1F-F347-8F82-F0BA475B6307}"/>
              </a:ext>
            </a:extLst>
          </p:cNvPr>
          <p:cNvPicPr>
            <a:picLocks noChangeAspect="1"/>
          </p:cNvPicPr>
          <p:nvPr/>
        </p:nvPicPr>
        <p:blipFill>
          <a:blip r:embed="rId3"/>
          <a:stretch>
            <a:fillRect/>
          </a:stretch>
        </p:blipFill>
        <p:spPr>
          <a:xfrm>
            <a:off x="7192510" y="1305162"/>
            <a:ext cx="3311508" cy="1354708"/>
          </a:xfrm>
          <a:prstGeom prst="rect">
            <a:avLst/>
          </a:prstGeom>
        </p:spPr>
      </p:pic>
      <p:sp>
        <p:nvSpPr>
          <p:cNvPr id="16" name="Title 1">
            <a:extLst>
              <a:ext uri="{FF2B5EF4-FFF2-40B4-BE49-F238E27FC236}">
                <a16:creationId xmlns:a16="http://schemas.microsoft.com/office/drawing/2014/main" id="{AB4D9CBB-08E1-AC40-ADE2-3B61401259BF}"/>
              </a:ext>
            </a:extLst>
          </p:cNvPr>
          <p:cNvSpPr txBox="1">
            <a:spLocks/>
          </p:cNvSpPr>
          <p:nvPr/>
        </p:nvSpPr>
        <p:spPr>
          <a:xfrm>
            <a:off x="6954672" y="130225"/>
            <a:ext cx="45168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RT Alignments</a:t>
            </a:r>
          </a:p>
        </p:txBody>
      </p:sp>
      <p:grpSp>
        <p:nvGrpSpPr>
          <p:cNvPr id="6" name="Group 5">
            <a:extLst>
              <a:ext uri="{FF2B5EF4-FFF2-40B4-BE49-F238E27FC236}">
                <a16:creationId xmlns:a16="http://schemas.microsoft.com/office/drawing/2014/main" id="{61DD260A-5FC5-CA46-B906-1F12D7D1B3EC}"/>
              </a:ext>
            </a:extLst>
          </p:cNvPr>
          <p:cNvGrpSpPr/>
          <p:nvPr/>
        </p:nvGrpSpPr>
        <p:grpSpPr>
          <a:xfrm>
            <a:off x="838200" y="3020154"/>
            <a:ext cx="4418328" cy="3155949"/>
            <a:chOff x="838200" y="3035341"/>
            <a:chExt cx="4418328" cy="3155949"/>
          </a:xfrm>
        </p:grpSpPr>
        <p:pic>
          <p:nvPicPr>
            <p:cNvPr id="5" name="Picture 4">
              <a:extLst>
                <a:ext uri="{FF2B5EF4-FFF2-40B4-BE49-F238E27FC236}">
                  <a16:creationId xmlns:a16="http://schemas.microsoft.com/office/drawing/2014/main" id="{3A32FA7F-46E6-B749-BA32-54B0315B2094}"/>
                </a:ext>
              </a:extLst>
            </p:cNvPr>
            <p:cNvPicPr>
              <a:picLocks noChangeAspect="1"/>
            </p:cNvPicPr>
            <p:nvPr/>
          </p:nvPicPr>
          <p:blipFill>
            <a:blip r:embed="rId4"/>
            <a:stretch>
              <a:fillRect/>
            </a:stretch>
          </p:blipFill>
          <p:spPr>
            <a:xfrm>
              <a:off x="838200" y="3035341"/>
              <a:ext cx="4418328" cy="3155949"/>
            </a:xfrm>
            <a:prstGeom prst="rect">
              <a:avLst/>
            </a:prstGeom>
          </p:spPr>
        </p:pic>
        <p:sp>
          <p:nvSpPr>
            <p:cNvPr id="17" name="TextBox 16">
              <a:extLst>
                <a:ext uri="{FF2B5EF4-FFF2-40B4-BE49-F238E27FC236}">
                  <a16:creationId xmlns:a16="http://schemas.microsoft.com/office/drawing/2014/main" id="{7C414FE4-8DD7-A645-9144-A08BC3CB2094}"/>
                </a:ext>
              </a:extLst>
            </p:cNvPr>
            <p:cNvSpPr txBox="1"/>
            <p:nvPr/>
          </p:nvSpPr>
          <p:spPr>
            <a:xfrm>
              <a:off x="1583023" y="4394295"/>
              <a:ext cx="1507144" cy="400110"/>
            </a:xfrm>
            <a:prstGeom prst="rect">
              <a:avLst/>
            </a:prstGeom>
            <a:noFill/>
          </p:spPr>
          <p:txBody>
            <a:bodyPr wrap="none" rtlCol="0">
              <a:spAutoFit/>
            </a:bodyPr>
            <a:lstStyle/>
            <a:p>
              <a:r>
                <a:rPr lang="en-US" sz="2000" dirty="0">
                  <a:solidFill>
                    <a:srgbClr val="FF0000"/>
                  </a:solidFill>
                </a:rPr>
                <a:t>ID Incorrect</a:t>
              </a:r>
            </a:p>
          </p:txBody>
        </p:sp>
        <p:sp>
          <p:nvSpPr>
            <p:cNvPr id="18" name="TextBox 17">
              <a:extLst>
                <a:ext uri="{FF2B5EF4-FFF2-40B4-BE49-F238E27FC236}">
                  <a16:creationId xmlns:a16="http://schemas.microsoft.com/office/drawing/2014/main" id="{3E95FB5F-BAF0-B747-8C88-F300A77E57C2}"/>
                </a:ext>
              </a:extLst>
            </p:cNvPr>
            <p:cNvSpPr txBox="1"/>
            <p:nvPr/>
          </p:nvSpPr>
          <p:spPr>
            <a:xfrm>
              <a:off x="2732432" y="3728964"/>
              <a:ext cx="1351652" cy="400110"/>
            </a:xfrm>
            <a:prstGeom prst="rect">
              <a:avLst/>
            </a:prstGeom>
            <a:noFill/>
          </p:spPr>
          <p:txBody>
            <a:bodyPr wrap="none" rtlCol="0">
              <a:spAutoFit/>
            </a:bodyPr>
            <a:lstStyle/>
            <a:p>
              <a:r>
                <a:rPr lang="en-US" sz="2000" dirty="0">
                  <a:solidFill>
                    <a:schemeClr val="bg2">
                      <a:lumMod val="60000"/>
                      <a:lumOff val="40000"/>
                    </a:schemeClr>
                  </a:solidFill>
                </a:rPr>
                <a:t>ID Correct</a:t>
              </a:r>
            </a:p>
          </p:txBody>
        </p:sp>
      </p:grpSp>
      <p:grpSp>
        <p:nvGrpSpPr>
          <p:cNvPr id="7" name="Group 6">
            <a:extLst>
              <a:ext uri="{FF2B5EF4-FFF2-40B4-BE49-F238E27FC236}">
                <a16:creationId xmlns:a16="http://schemas.microsoft.com/office/drawing/2014/main" id="{05CF3791-CFBC-234E-B522-CD1D0A84A324}"/>
              </a:ext>
            </a:extLst>
          </p:cNvPr>
          <p:cNvGrpSpPr/>
          <p:nvPr/>
        </p:nvGrpSpPr>
        <p:grpSpPr>
          <a:xfrm>
            <a:off x="6935473" y="3390941"/>
            <a:ext cx="4418327" cy="3155948"/>
            <a:chOff x="6935473" y="3035342"/>
            <a:chExt cx="4418327" cy="3155948"/>
          </a:xfrm>
        </p:grpSpPr>
        <p:pic>
          <p:nvPicPr>
            <p:cNvPr id="14" name="Picture 13">
              <a:extLst>
                <a:ext uri="{FF2B5EF4-FFF2-40B4-BE49-F238E27FC236}">
                  <a16:creationId xmlns:a16="http://schemas.microsoft.com/office/drawing/2014/main" id="{BC042378-2800-2A47-8736-021A58BAAC30}"/>
                </a:ext>
              </a:extLst>
            </p:cNvPr>
            <p:cNvPicPr>
              <a:picLocks noChangeAspect="1"/>
            </p:cNvPicPr>
            <p:nvPr/>
          </p:nvPicPr>
          <p:blipFill>
            <a:blip r:embed="rId5"/>
            <a:stretch>
              <a:fillRect/>
            </a:stretch>
          </p:blipFill>
          <p:spPr>
            <a:xfrm>
              <a:off x="6935473" y="3035342"/>
              <a:ext cx="4418327" cy="3155948"/>
            </a:xfrm>
            <a:prstGeom prst="rect">
              <a:avLst/>
            </a:prstGeom>
          </p:spPr>
        </p:pic>
        <p:sp>
          <p:nvSpPr>
            <p:cNvPr id="19" name="TextBox 18">
              <a:extLst>
                <a:ext uri="{FF2B5EF4-FFF2-40B4-BE49-F238E27FC236}">
                  <a16:creationId xmlns:a16="http://schemas.microsoft.com/office/drawing/2014/main" id="{F7030246-7A69-7346-8692-8D6B79126C9C}"/>
                </a:ext>
              </a:extLst>
            </p:cNvPr>
            <p:cNvSpPr txBox="1"/>
            <p:nvPr/>
          </p:nvSpPr>
          <p:spPr>
            <a:xfrm>
              <a:off x="7763763" y="4729291"/>
              <a:ext cx="1507144" cy="400110"/>
            </a:xfrm>
            <a:prstGeom prst="rect">
              <a:avLst/>
            </a:prstGeom>
            <a:noFill/>
          </p:spPr>
          <p:txBody>
            <a:bodyPr wrap="none" rtlCol="0">
              <a:spAutoFit/>
            </a:bodyPr>
            <a:lstStyle/>
            <a:p>
              <a:r>
                <a:rPr lang="en-US" sz="2000" dirty="0">
                  <a:solidFill>
                    <a:srgbClr val="FF0000"/>
                  </a:solidFill>
                </a:rPr>
                <a:t>ID Incorrect</a:t>
              </a:r>
            </a:p>
          </p:txBody>
        </p:sp>
        <p:sp>
          <p:nvSpPr>
            <p:cNvPr id="20" name="TextBox 19">
              <a:extLst>
                <a:ext uri="{FF2B5EF4-FFF2-40B4-BE49-F238E27FC236}">
                  <a16:creationId xmlns:a16="http://schemas.microsoft.com/office/drawing/2014/main" id="{D3E74355-7B3B-D84C-841B-DBE70443A94C}"/>
                </a:ext>
              </a:extLst>
            </p:cNvPr>
            <p:cNvSpPr txBox="1"/>
            <p:nvPr/>
          </p:nvSpPr>
          <p:spPr>
            <a:xfrm>
              <a:off x="8767501" y="4079349"/>
              <a:ext cx="1351652" cy="400110"/>
            </a:xfrm>
            <a:prstGeom prst="rect">
              <a:avLst/>
            </a:prstGeom>
            <a:noFill/>
          </p:spPr>
          <p:txBody>
            <a:bodyPr wrap="none" rtlCol="0">
              <a:spAutoFit/>
            </a:bodyPr>
            <a:lstStyle/>
            <a:p>
              <a:r>
                <a:rPr lang="en-US" sz="2000" dirty="0">
                  <a:solidFill>
                    <a:schemeClr val="bg2">
                      <a:lumMod val="60000"/>
                      <a:lumOff val="40000"/>
                    </a:schemeClr>
                  </a:solidFill>
                </a:rPr>
                <a:t>ID Correct</a:t>
              </a:r>
            </a:p>
          </p:txBody>
        </p:sp>
      </p:grpSp>
      <p:sp>
        <p:nvSpPr>
          <p:cNvPr id="8" name="TextBox 7">
            <a:extLst>
              <a:ext uri="{FF2B5EF4-FFF2-40B4-BE49-F238E27FC236}">
                <a16:creationId xmlns:a16="http://schemas.microsoft.com/office/drawing/2014/main" id="{03FC7FBD-BB2C-494E-A5D3-61692347C8AA}"/>
              </a:ext>
            </a:extLst>
          </p:cNvPr>
          <p:cNvSpPr txBox="1"/>
          <p:nvPr/>
        </p:nvSpPr>
        <p:spPr>
          <a:xfrm>
            <a:off x="795762" y="2198205"/>
            <a:ext cx="4897495" cy="461665"/>
          </a:xfrm>
          <a:prstGeom prst="rect">
            <a:avLst/>
          </a:prstGeom>
          <a:noFill/>
        </p:spPr>
        <p:txBody>
          <a:bodyPr wrap="none" rtlCol="0">
            <a:spAutoFit/>
          </a:bodyPr>
          <a:lstStyle/>
          <a:p>
            <a:r>
              <a:rPr lang="en-US" sz="2400" dirty="0"/>
              <a:t>Error ~ 2 – 3 minutes (60 min run)</a:t>
            </a:r>
          </a:p>
        </p:txBody>
      </p:sp>
      <p:sp>
        <p:nvSpPr>
          <p:cNvPr id="12" name="TextBox 11">
            <a:extLst>
              <a:ext uri="{FF2B5EF4-FFF2-40B4-BE49-F238E27FC236}">
                <a16:creationId xmlns:a16="http://schemas.microsoft.com/office/drawing/2014/main" id="{180D2979-3F50-4842-B2DC-84F7CB897BC7}"/>
              </a:ext>
            </a:extLst>
          </p:cNvPr>
          <p:cNvSpPr txBox="1"/>
          <p:nvPr/>
        </p:nvSpPr>
        <p:spPr>
          <a:xfrm>
            <a:off x="6532382" y="2794573"/>
            <a:ext cx="5224507" cy="461665"/>
          </a:xfrm>
          <a:prstGeom prst="rect">
            <a:avLst/>
          </a:prstGeom>
          <a:noFill/>
        </p:spPr>
        <p:txBody>
          <a:bodyPr wrap="none" rtlCol="0">
            <a:spAutoFit/>
          </a:bodyPr>
          <a:lstStyle/>
          <a:p>
            <a:r>
              <a:rPr lang="en-US" sz="2400" dirty="0"/>
              <a:t>Error ~ 15 – 30 seconds (60 min run)</a:t>
            </a:r>
          </a:p>
        </p:txBody>
      </p:sp>
    </p:spTree>
    <p:extLst>
      <p:ext uri="{BB962C8B-B14F-4D97-AF65-F5344CB8AC3E}">
        <p14:creationId xmlns:p14="http://schemas.microsoft.com/office/powerpoint/2010/main" val="236127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 grpId="0"/>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0B397-6702-B34C-90C9-D3EC00D07D28}"/>
              </a:ext>
            </a:extLst>
          </p:cNvPr>
          <p:cNvSpPr>
            <a:spLocks noGrp="1"/>
          </p:cNvSpPr>
          <p:nvPr>
            <p:ph type="title"/>
          </p:nvPr>
        </p:nvSpPr>
        <p:spPr>
          <a:xfrm>
            <a:off x="170234" y="1451123"/>
            <a:ext cx="3911848" cy="1325563"/>
          </a:xfrm>
        </p:spPr>
        <p:txBody>
          <a:bodyPr>
            <a:normAutofit/>
          </a:bodyPr>
          <a:lstStyle/>
          <a:p>
            <a:r>
              <a:rPr lang="en-US" dirty="0"/>
              <a:t>RT Prediction</a:t>
            </a:r>
          </a:p>
        </p:txBody>
      </p:sp>
      <p:grpSp>
        <p:nvGrpSpPr>
          <p:cNvPr id="26" name="Group 25">
            <a:extLst>
              <a:ext uri="{FF2B5EF4-FFF2-40B4-BE49-F238E27FC236}">
                <a16:creationId xmlns:a16="http://schemas.microsoft.com/office/drawing/2014/main" id="{AAE74314-8F68-CF44-85E4-BCEE9CF063D7}"/>
              </a:ext>
            </a:extLst>
          </p:cNvPr>
          <p:cNvGrpSpPr/>
          <p:nvPr/>
        </p:nvGrpSpPr>
        <p:grpSpPr>
          <a:xfrm>
            <a:off x="4484253" y="356703"/>
            <a:ext cx="2159566" cy="1659419"/>
            <a:chOff x="4484253" y="356703"/>
            <a:chExt cx="2159566" cy="1659419"/>
          </a:xfrm>
        </p:grpSpPr>
        <p:sp>
          <p:nvSpPr>
            <p:cNvPr id="9" name="Rectangle 8">
              <a:extLst>
                <a:ext uri="{FF2B5EF4-FFF2-40B4-BE49-F238E27FC236}">
                  <a16:creationId xmlns:a16="http://schemas.microsoft.com/office/drawing/2014/main" id="{05FD1E8C-2B72-FC4E-AA0B-BE535317760A}"/>
                </a:ext>
              </a:extLst>
            </p:cNvPr>
            <p:cNvSpPr/>
            <p:nvPr/>
          </p:nvSpPr>
          <p:spPr>
            <a:xfrm>
              <a:off x="4484253" y="356703"/>
              <a:ext cx="2159566" cy="584775"/>
            </a:xfrm>
            <a:prstGeom prst="rect">
              <a:avLst/>
            </a:prstGeom>
          </p:spPr>
          <p:txBody>
            <a:bodyPr wrap="none">
              <a:spAutoFit/>
            </a:bodyPr>
            <a:lstStyle/>
            <a:p>
              <a:pPr algn="ctr"/>
              <a:r>
                <a:rPr lang="en-US" sz="3200" dirty="0">
                  <a:latin typeface="Courier" pitchFamily="2" charset="0"/>
                </a:rPr>
                <a:t>VSANPETK</a:t>
              </a:r>
            </a:p>
          </p:txBody>
        </p:sp>
        <p:sp>
          <p:nvSpPr>
            <p:cNvPr id="10" name="TextBox 9">
              <a:extLst>
                <a:ext uri="{FF2B5EF4-FFF2-40B4-BE49-F238E27FC236}">
                  <a16:creationId xmlns:a16="http://schemas.microsoft.com/office/drawing/2014/main" id="{A2A28731-0FF4-A441-94CC-BDEA32C34BD0}"/>
                </a:ext>
              </a:extLst>
            </p:cNvPr>
            <p:cNvSpPr txBox="1"/>
            <p:nvPr/>
          </p:nvSpPr>
          <p:spPr>
            <a:xfrm>
              <a:off x="4770212" y="1492902"/>
              <a:ext cx="1564852" cy="523220"/>
            </a:xfrm>
            <a:prstGeom prst="rect">
              <a:avLst/>
            </a:prstGeom>
            <a:noFill/>
          </p:spPr>
          <p:txBody>
            <a:bodyPr wrap="none" rtlCol="0">
              <a:spAutoFit/>
            </a:bodyPr>
            <a:lstStyle/>
            <a:p>
              <a:r>
                <a:rPr lang="en-US" sz="2800" dirty="0"/>
                <a:t>24.2 min</a:t>
              </a:r>
            </a:p>
          </p:txBody>
        </p:sp>
        <p:cxnSp>
          <p:nvCxnSpPr>
            <p:cNvPr id="11" name="Straight Arrow Connector 10">
              <a:extLst>
                <a:ext uri="{FF2B5EF4-FFF2-40B4-BE49-F238E27FC236}">
                  <a16:creationId xmlns:a16="http://schemas.microsoft.com/office/drawing/2014/main" id="{3EA1A1EE-FD33-074F-A166-01227C61DC43}"/>
                </a:ext>
              </a:extLst>
            </p:cNvPr>
            <p:cNvCxnSpPr>
              <a:cxnSpLocks/>
            </p:cNvCxnSpPr>
            <p:nvPr/>
          </p:nvCxnSpPr>
          <p:spPr>
            <a:xfrm>
              <a:off x="5552638" y="907311"/>
              <a:ext cx="0" cy="58634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Title 1">
            <a:extLst>
              <a:ext uri="{FF2B5EF4-FFF2-40B4-BE49-F238E27FC236}">
                <a16:creationId xmlns:a16="http://schemas.microsoft.com/office/drawing/2014/main" id="{AB4D9CBB-08E1-AC40-ADE2-3B61401259BF}"/>
              </a:ext>
            </a:extLst>
          </p:cNvPr>
          <p:cNvSpPr txBox="1">
            <a:spLocks/>
          </p:cNvSpPr>
          <p:nvPr/>
        </p:nvSpPr>
        <p:spPr>
          <a:xfrm>
            <a:off x="170234" y="4196395"/>
            <a:ext cx="45168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RT Alignments</a:t>
            </a:r>
          </a:p>
        </p:txBody>
      </p:sp>
      <p:grpSp>
        <p:nvGrpSpPr>
          <p:cNvPr id="6" name="Group 5">
            <a:extLst>
              <a:ext uri="{FF2B5EF4-FFF2-40B4-BE49-F238E27FC236}">
                <a16:creationId xmlns:a16="http://schemas.microsoft.com/office/drawing/2014/main" id="{61DD260A-5FC5-CA46-B906-1F12D7D1B3EC}"/>
              </a:ext>
            </a:extLst>
          </p:cNvPr>
          <p:cNvGrpSpPr/>
          <p:nvPr/>
        </p:nvGrpSpPr>
        <p:grpSpPr>
          <a:xfrm>
            <a:off x="7544285" y="328243"/>
            <a:ext cx="4418328" cy="3155949"/>
            <a:chOff x="838200" y="3035341"/>
            <a:chExt cx="4418328" cy="3155949"/>
          </a:xfrm>
        </p:grpSpPr>
        <p:pic>
          <p:nvPicPr>
            <p:cNvPr id="5" name="Picture 4">
              <a:extLst>
                <a:ext uri="{FF2B5EF4-FFF2-40B4-BE49-F238E27FC236}">
                  <a16:creationId xmlns:a16="http://schemas.microsoft.com/office/drawing/2014/main" id="{3A32FA7F-46E6-B749-BA32-54B0315B2094}"/>
                </a:ext>
              </a:extLst>
            </p:cNvPr>
            <p:cNvPicPr>
              <a:picLocks noChangeAspect="1"/>
            </p:cNvPicPr>
            <p:nvPr/>
          </p:nvPicPr>
          <p:blipFill>
            <a:blip r:embed="rId3"/>
            <a:stretch>
              <a:fillRect/>
            </a:stretch>
          </p:blipFill>
          <p:spPr>
            <a:xfrm>
              <a:off x="838200" y="3035341"/>
              <a:ext cx="4418328" cy="3155949"/>
            </a:xfrm>
            <a:prstGeom prst="rect">
              <a:avLst/>
            </a:prstGeom>
          </p:spPr>
        </p:pic>
        <p:sp>
          <p:nvSpPr>
            <p:cNvPr id="17" name="TextBox 16">
              <a:extLst>
                <a:ext uri="{FF2B5EF4-FFF2-40B4-BE49-F238E27FC236}">
                  <a16:creationId xmlns:a16="http://schemas.microsoft.com/office/drawing/2014/main" id="{7C414FE4-8DD7-A645-9144-A08BC3CB2094}"/>
                </a:ext>
              </a:extLst>
            </p:cNvPr>
            <p:cNvSpPr txBox="1"/>
            <p:nvPr/>
          </p:nvSpPr>
          <p:spPr>
            <a:xfrm>
              <a:off x="1583023" y="4394295"/>
              <a:ext cx="1507144" cy="400110"/>
            </a:xfrm>
            <a:prstGeom prst="rect">
              <a:avLst/>
            </a:prstGeom>
            <a:noFill/>
          </p:spPr>
          <p:txBody>
            <a:bodyPr wrap="none" rtlCol="0">
              <a:spAutoFit/>
            </a:bodyPr>
            <a:lstStyle/>
            <a:p>
              <a:r>
                <a:rPr lang="en-US" sz="2000" dirty="0">
                  <a:solidFill>
                    <a:srgbClr val="FF0000"/>
                  </a:solidFill>
                </a:rPr>
                <a:t>ID Incorrect</a:t>
              </a:r>
            </a:p>
          </p:txBody>
        </p:sp>
        <p:sp>
          <p:nvSpPr>
            <p:cNvPr id="18" name="TextBox 17">
              <a:extLst>
                <a:ext uri="{FF2B5EF4-FFF2-40B4-BE49-F238E27FC236}">
                  <a16:creationId xmlns:a16="http://schemas.microsoft.com/office/drawing/2014/main" id="{3E95FB5F-BAF0-B747-8C88-F300A77E57C2}"/>
                </a:ext>
              </a:extLst>
            </p:cNvPr>
            <p:cNvSpPr txBox="1"/>
            <p:nvPr/>
          </p:nvSpPr>
          <p:spPr>
            <a:xfrm>
              <a:off x="2732432" y="3728964"/>
              <a:ext cx="1351652" cy="400110"/>
            </a:xfrm>
            <a:prstGeom prst="rect">
              <a:avLst/>
            </a:prstGeom>
            <a:noFill/>
          </p:spPr>
          <p:txBody>
            <a:bodyPr wrap="none" rtlCol="0">
              <a:spAutoFit/>
            </a:bodyPr>
            <a:lstStyle/>
            <a:p>
              <a:r>
                <a:rPr lang="en-US" sz="2000" dirty="0">
                  <a:solidFill>
                    <a:schemeClr val="bg2">
                      <a:lumMod val="60000"/>
                      <a:lumOff val="40000"/>
                    </a:schemeClr>
                  </a:solidFill>
                </a:rPr>
                <a:t>ID Correct</a:t>
              </a:r>
            </a:p>
          </p:txBody>
        </p:sp>
      </p:grpSp>
      <p:grpSp>
        <p:nvGrpSpPr>
          <p:cNvPr id="7" name="Group 6">
            <a:extLst>
              <a:ext uri="{FF2B5EF4-FFF2-40B4-BE49-F238E27FC236}">
                <a16:creationId xmlns:a16="http://schemas.microsoft.com/office/drawing/2014/main" id="{05CF3791-CFBC-234E-B522-CD1D0A84A324}"/>
              </a:ext>
            </a:extLst>
          </p:cNvPr>
          <p:cNvGrpSpPr/>
          <p:nvPr/>
        </p:nvGrpSpPr>
        <p:grpSpPr>
          <a:xfrm>
            <a:off x="7544286" y="3547987"/>
            <a:ext cx="4418327" cy="3155948"/>
            <a:chOff x="6935473" y="3035342"/>
            <a:chExt cx="4418327" cy="3155948"/>
          </a:xfrm>
        </p:grpSpPr>
        <p:pic>
          <p:nvPicPr>
            <p:cNvPr id="14" name="Picture 13">
              <a:extLst>
                <a:ext uri="{FF2B5EF4-FFF2-40B4-BE49-F238E27FC236}">
                  <a16:creationId xmlns:a16="http://schemas.microsoft.com/office/drawing/2014/main" id="{BC042378-2800-2A47-8736-021A58BAAC30}"/>
                </a:ext>
              </a:extLst>
            </p:cNvPr>
            <p:cNvPicPr>
              <a:picLocks noChangeAspect="1"/>
            </p:cNvPicPr>
            <p:nvPr/>
          </p:nvPicPr>
          <p:blipFill>
            <a:blip r:embed="rId4"/>
            <a:stretch>
              <a:fillRect/>
            </a:stretch>
          </p:blipFill>
          <p:spPr>
            <a:xfrm>
              <a:off x="6935473" y="3035342"/>
              <a:ext cx="4418327" cy="3155948"/>
            </a:xfrm>
            <a:prstGeom prst="rect">
              <a:avLst/>
            </a:prstGeom>
          </p:spPr>
        </p:pic>
        <p:sp>
          <p:nvSpPr>
            <p:cNvPr id="19" name="TextBox 18">
              <a:extLst>
                <a:ext uri="{FF2B5EF4-FFF2-40B4-BE49-F238E27FC236}">
                  <a16:creationId xmlns:a16="http://schemas.microsoft.com/office/drawing/2014/main" id="{F7030246-7A69-7346-8692-8D6B79126C9C}"/>
                </a:ext>
              </a:extLst>
            </p:cNvPr>
            <p:cNvSpPr txBox="1"/>
            <p:nvPr/>
          </p:nvSpPr>
          <p:spPr>
            <a:xfrm>
              <a:off x="7763763" y="4729291"/>
              <a:ext cx="1507144" cy="400110"/>
            </a:xfrm>
            <a:prstGeom prst="rect">
              <a:avLst/>
            </a:prstGeom>
            <a:noFill/>
          </p:spPr>
          <p:txBody>
            <a:bodyPr wrap="none" rtlCol="0">
              <a:spAutoFit/>
            </a:bodyPr>
            <a:lstStyle/>
            <a:p>
              <a:r>
                <a:rPr lang="en-US" sz="2000" dirty="0">
                  <a:solidFill>
                    <a:srgbClr val="FF0000"/>
                  </a:solidFill>
                </a:rPr>
                <a:t>ID Incorrect</a:t>
              </a:r>
            </a:p>
          </p:txBody>
        </p:sp>
        <p:sp>
          <p:nvSpPr>
            <p:cNvPr id="20" name="TextBox 19">
              <a:extLst>
                <a:ext uri="{FF2B5EF4-FFF2-40B4-BE49-F238E27FC236}">
                  <a16:creationId xmlns:a16="http://schemas.microsoft.com/office/drawing/2014/main" id="{D3E74355-7B3B-D84C-841B-DBE70443A94C}"/>
                </a:ext>
              </a:extLst>
            </p:cNvPr>
            <p:cNvSpPr txBox="1"/>
            <p:nvPr/>
          </p:nvSpPr>
          <p:spPr>
            <a:xfrm>
              <a:off x="8767501" y="4079349"/>
              <a:ext cx="1351652" cy="400110"/>
            </a:xfrm>
            <a:prstGeom prst="rect">
              <a:avLst/>
            </a:prstGeom>
            <a:noFill/>
          </p:spPr>
          <p:txBody>
            <a:bodyPr wrap="none" rtlCol="0">
              <a:spAutoFit/>
            </a:bodyPr>
            <a:lstStyle/>
            <a:p>
              <a:r>
                <a:rPr lang="en-US" sz="2000" dirty="0">
                  <a:solidFill>
                    <a:schemeClr val="bg2">
                      <a:lumMod val="60000"/>
                      <a:lumOff val="40000"/>
                    </a:schemeClr>
                  </a:solidFill>
                </a:rPr>
                <a:t>ID Correct</a:t>
              </a:r>
            </a:p>
          </p:txBody>
        </p:sp>
      </p:grpSp>
      <p:sp>
        <p:nvSpPr>
          <p:cNvPr id="8" name="TextBox 7">
            <a:extLst>
              <a:ext uri="{FF2B5EF4-FFF2-40B4-BE49-F238E27FC236}">
                <a16:creationId xmlns:a16="http://schemas.microsoft.com/office/drawing/2014/main" id="{03FC7FBD-BB2C-494E-A5D3-61692347C8AA}"/>
              </a:ext>
            </a:extLst>
          </p:cNvPr>
          <p:cNvSpPr txBox="1"/>
          <p:nvPr/>
        </p:nvSpPr>
        <p:spPr>
          <a:xfrm>
            <a:off x="4228021" y="2361187"/>
            <a:ext cx="3043946" cy="830997"/>
          </a:xfrm>
          <a:prstGeom prst="rect">
            <a:avLst/>
          </a:prstGeom>
          <a:noFill/>
        </p:spPr>
        <p:txBody>
          <a:bodyPr wrap="square" rtlCol="0">
            <a:spAutoFit/>
          </a:bodyPr>
          <a:lstStyle/>
          <a:p>
            <a:r>
              <a:rPr lang="en-US" sz="2400" dirty="0"/>
              <a:t>Error ~ 2 – 3 minutes (60 min run)</a:t>
            </a:r>
          </a:p>
        </p:txBody>
      </p:sp>
      <p:sp>
        <p:nvSpPr>
          <p:cNvPr id="12" name="TextBox 11">
            <a:extLst>
              <a:ext uri="{FF2B5EF4-FFF2-40B4-BE49-F238E27FC236}">
                <a16:creationId xmlns:a16="http://schemas.microsoft.com/office/drawing/2014/main" id="{180D2979-3F50-4842-B2DC-84F7CB897BC7}"/>
              </a:ext>
            </a:extLst>
          </p:cNvPr>
          <p:cNvSpPr txBox="1"/>
          <p:nvPr/>
        </p:nvSpPr>
        <p:spPr>
          <a:xfrm>
            <a:off x="4215859" y="5856945"/>
            <a:ext cx="3197849" cy="830997"/>
          </a:xfrm>
          <a:prstGeom prst="rect">
            <a:avLst/>
          </a:prstGeom>
          <a:noFill/>
        </p:spPr>
        <p:txBody>
          <a:bodyPr wrap="square" rtlCol="0">
            <a:spAutoFit/>
          </a:bodyPr>
          <a:lstStyle/>
          <a:p>
            <a:r>
              <a:rPr lang="en-US" sz="2400" dirty="0"/>
              <a:t>Error ~ 15 – 30 seconds (60 min run)</a:t>
            </a:r>
          </a:p>
        </p:txBody>
      </p:sp>
      <p:sp>
        <p:nvSpPr>
          <p:cNvPr id="21" name="Rectangle 20">
            <a:extLst>
              <a:ext uri="{FF2B5EF4-FFF2-40B4-BE49-F238E27FC236}">
                <a16:creationId xmlns:a16="http://schemas.microsoft.com/office/drawing/2014/main" id="{BCEE930C-EC03-7E47-A594-A14E9089A154}"/>
              </a:ext>
            </a:extLst>
          </p:cNvPr>
          <p:cNvSpPr/>
          <p:nvPr/>
        </p:nvSpPr>
        <p:spPr>
          <a:xfrm>
            <a:off x="838200" y="-776594"/>
            <a:ext cx="3023969" cy="584775"/>
          </a:xfrm>
          <a:prstGeom prst="rect">
            <a:avLst/>
          </a:prstGeom>
        </p:spPr>
        <p:txBody>
          <a:bodyPr wrap="none">
            <a:spAutoFit/>
          </a:bodyPr>
          <a:lstStyle/>
          <a:p>
            <a:pPr algn="ctr"/>
            <a:r>
              <a:rPr lang="en-US" sz="3200" dirty="0" err="1">
                <a:latin typeface="Cambria Math" panose="02040503050406030204" pitchFamily="18" charset="0"/>
                <a:ea typeface="Cambria Math" panose="02040503050406030204" pitchFamily="18" charset="0"/>
              </a:rPr>
              <a:t>g</a:t>
            </a:r>
            <a:r>
              <a:rPr lang="en-US" sz="3200" baseline="-25000" dirty="0" err="1">
                <a:latin typeface="Cambria Math" panose="02040503050406030204" pitchFamily="18" charset="0"/>
                <a:ea typeface="Cambria Math" panose="02040503050406030204" pitchFamily="18" charset="0"/>
              </a:rPr>
              <a:t>k</a:t>
            </a:r>
            <a:r>
              <a:rPr lang="en-US" sz="3200" dirty="0">
                <a:latin typeface="Cambria Math" panose="02040503050406030204" pitchFamily="18" charset="0"/>
                <a:ea typeface="Cambria Math" panose="02040503050406030204" pitchFamily="18" charset="0"/>
              </a:rPr>
              <a:t>( </a:t>
            </a:r>
            <a:r>
              <a:rPr lang="en-US" sz="3200" dirty="0">
                <a:latin typeface="Courier" pitchFamily="2" charset="0"/>
              </a:rPr>
              <a:t>VSANPETK</a:t>
            </a:r>
            <a:r>
              <a:rPr lang="en-US" sz="3200" dirty="0">
                <a:latin typeface="Cambria Math" panose="02040503050406030204" pitchFamily="18" charset="0"/>
                <a:ea typeface="Cambria Math" panose="02040503050406030204" pitchFamily="18" charset="0"/>
              </a:rPr>
              <a:t> )</a:t>
            </a:r>
          </a:p>
        </p:txBody>
      </p:sp>
      <p:sp>
        <p:nvSpPr>
          <p:cNvPr id="22" name="TextBox 21">
            <a:extLst>
              <a:ext uri="{FF2B5EF4-FFF2-40B4-BE49-F238E27FC236}">
                <a16:creationId xmlns:a16="http://schemas.microsoft.com/office/drawing/2014/main" id="{67806A31-F658-EE40-BF04-EEECECB44FBF}"/>
              </a:ext>
            </a:extLst>
          </p:cNvPr>
          <p:cNvSpPr txBox="1"/>
          <p:nvPr/>
        </p:nvSpPr>
        <p:spPr>
          <a:xfrm>
            <a:off x="5028709" y="-763164"/>
            <a:ext cx="885179" cy="523220"/>
          </a:xfrm>
          <a:prstGeom prst="rect">
            <a:avLst/>
          </a:prstGeom>
          <a:noFill/>
        </p:spPr>
        <p:txBody>
          <a:bodyPr wrap="none" rtlCol="0">
            <a:spAutoFit/>
          </a:bodyPr>
          <a:lstStyle/>
          <a:p>
            <a:r>
              <a:rPr lang="en-US" sz="2800" dirty="0"/>
              <a:t>24.2</a:t>
            </a:r>
          </a:p>
        </p:txBody>
      </p:sp>
      <p:cxnSp>
        <p:nvCxnSpPr>
          <p:cNvPr id="23" name="Straight Arrow Connector 22">
            <a:extLst>
              <a:ext uri="{FF2B5EF4-FFF2-40B4-BE49-F238E27FC236}">
                <a16:creationId xmlns:a16="http://schemas.microsoft.com/office/drawing/2014/main" id="{2CAC955A-962A-894A-8EDB-E0F253A2856B}"/>
              </a:ext>
            </a:extLst>
          </p:cNvPr>
          <p:cNvCxnSpPr>
            <a:cxnSpLocks/>
          </p:cNvCxnSpPr>
          <p:nvPr/>
        </p:nvCxnSpPr>
        <p:spPr>
          <a:xfrm flipV="1">
            <a:off x="3872011" y="-476535"/>
            <a:ext cx="1008363"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88565664-3312-804E-AB05-2A1C8C2E1EC1}"/>
              </a:ext>
            </a:extLst>
          </p:cNvPr>
          <p:cNvPicPr>
            <a:picLocks noChangeAspect="1"/>
          </p:cNvPicPr>
          <p:nvPr/>
        </p:nvPicPr>
        <p:blipFill>
          <a:blip r:embed="rId5"/>
          <a:stretch>
            <a:fillRect/>
          </a:stretch>
        </p:blipFill>
        <p:spPr>
          <a:xfrm>
            <a:off x="4327468" y="3376129"/>
            <a:ext cx="2480816" cy="2480816"/>
          </a:xfrm>
          <a:prstGeom prst="rect">
            <a:avLst/>
          </a:prstGeom>
        </p:spPr>
      </p:pic>
    </p:spTree>
    <p:extLst>
      <p:ext uri="{BB962C8B-B14F-4D97-AF65-F5344CB8AC3E}">
        <p14:creationId xmlns:p14="http://schemas.microsoft.com/office/powerpoint/2010/main" val="43951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 grpId="0"/>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9082B-77CA-9A41-8A77-5209A35B5974}"/>
              </a:ext>
            </a:extLst>
          </p:cNvPr>
          <p:cNvSpPr>
            <a:spLocks noGrp="1"/>
          </p:cNvSpPr>
          <p:nvPr>
            <p:ph type="title"/>
          </p:nvPr>
        </p:nvSpPr>
        <p:spPr>
          <a:xfrm>
            <a:off x="838200" y="261376"/>
            <a:ext cx="10515600" cy="1325563"/>
          </a:xfrm>
        </p:spPr>
        <p:txBody>
          <a:bodyPr/>
          <a:lstStyle/>
          <a:p>
            <a:r>
              <a:rPr lang="en-US" dirty="0"/>
              <a:t>Total Least Squares by SVD/PCA</a:t>
            </a:r>
          </a:p>
        </p:txBody>
      </p:sp>
      <p:pic>
        <p:nvPicPr>
          <p:cNvPr id="4" name="Picture 3">
            <a:extLst>
              <a:ext uri="{FF2B5EF4-FFF2-40B4-BE49-F238E27FC236}">
                <a16:creationId xmlns:a16="http://schemas.microsoft.com/office/drawing/2014/main" id="{31164F34-A4F0-B740-8D78-2109A6DD6601}"/>
              </a:ext>
            </a:extLst>
          </p:cNvPr>
          <p:cNvPicPr>
            <a:picLocks noChangeAspect="1"/>
          </p:cNvPicPr>
          <p:nvPr/>
        </p:nvPicPr>
        <p:blipFill>
          <a:blip r:embed="rId2"/>
          <a:stretch>
            <a:fillRect/>
          </a:stretch>
        </p:blipFill>
        <p:spPr>
          <a:xfrm>
            <a:off x="1060019" y="1488328"/>
            <a:ext cx="5035981" cy="4876614"/>
          </a:xfrm>
          <a:prstGeom prst="rect">
            <a:avLst/>
          </a:prstGeom>
        </p:spPr>
      </p:pic>
      <p:sp>
        <p:nvSpPr>
          <p:cNvPr id="5" name="TextBox 4">
            <a:extLst>
              <a:ext uri="{FF2B5EF4-FFF2-40B4-BE49-F238E27FC236}">
                <a16:creationId xmlns:a16="http://schemas.microsoft.com/office/drawing/2014/main" id="{6F37BDA9-B869-4540-839A-5F435303C93D}"/>
              </a:ext>
            </a:extLst>
          </p:cNvPr>
          <p:cNvSpPr txBox="1"/>
          <p:nvPr/>
        </p:nvSpPr>
        <p:spPr>
          <a:xfrm>
            <a:off x="6705599" y="1739153"/>
            <a:ext cx="5035981" cy="3970318"/>
          </a:xfrm>
          <a:prstGeom prst="rect">
            <a:avLst/>
          </a:prstGeom>
          <a:noFill/>
        </p:spPr>
        <p:txBody>
          <a:bodyPr wrap="square" rtlCol="0">
            <a:spAutoFit/>
          </a:bodyPr>
          <a:lstStyle/>
          <a:p>
            <a:r>
              <a:rPr lang="en-US" sz="3600" dirty="0"/>
              <a:t>What about...</a:t>
            </a:r>
          </a:p>
          <a:p>
            <a:endParaRPr lang="en-US" sz="3600" dirty="0"/>
          </a:p>
          <a:p>
            <a:pPr marL="285750" indent="-285750">
              <a:buFont typeface="Arial" panose="020B0604020202020204" pitchFamily="34" charset="0"/>
              <a:buChar char="•"/>
            </a:pPr>
            <a:r>
              <a:rPr lang="en-US" sz="3600" dirty="0"/>
              <a:t>Non-linearity?</a:t>
            </a:r>
          </a:p>
          <a:p>
            <a:pPr marL="285750" indent="-285750">
              <a:buFont typeface="Arial" panose="020B0604020202020204" pitchFamily="34" charset="0"/>
              <a:buChar char="•"/>
            </a:pPr>
            <a:r>
              <a:rPr lang="en-US" sz="3600" dirty="0"/>
              <a:t>Missing data?</a:t>
            </a:r>
          </a:p>
          <a:p>
            <a:pPr marL="285750" indent="-285750">
              <a:buFont typeface="Arial" panose="020B0604020202020204" pitchFamily="34" charset="0"/>
              <a:buChar char="•"/>
            </a:pPr>
            <a:r>
              <a:rPr lang="en-US" sz="3600" dirty="0"/>
              <a:t>Unequal variances?</a:t>
            </a:r>
          </a:p>
          <a:p>
            <a:pPr marL="742950" lvl="1" indent="-285750">
              <a:buFont typeface="Arial" panose="020B0604020202020204" pitchFamily="34" charset="0"/>
              <a:buChar char="•"/>
            </a:pPr>
            <a:r>
              <a:rPr lang="en-US" sz="3200" dirty="0"/>
              <a:t>Experiments and peptides</a:t>
            </a:r>
          </a:p>
        </p:txBody>
      </p:sp>
    </p:spTree>
    <p:extLst>
      <p:ext uri="{BB962C8B-B14F-4D97-AF65-F5344CB8AC3E}">
        <p14:creationId xmlns:p14="http://schemas.microsoft.com/office/powerpoint/2010/main" val="2929926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88158-7103-6B47-9818-604B1EB86A9F}"/>
              </a:ext>
            </a:extLst>
          </p:cNvPr>
          <p:cNvSpPr>
            <a:spLocks noGrp="1"/>
          </p:cNvSpPr>
          <p:nvPr>
            <p:ph type="title"/>
          </p:nvPr>
        </p:nvSpPr>
        <p:spPr/>
        <p:txBody>
          <a:bodyPr/>
          <a:lstStyle/>
          <a:p>
            <a:r>
              <a:rPr lang="en-US" dirty="0"/>
              <a:t>Global Alignment Model</a:t>
            </a:r>
          </a:p>
        </p:txBody>
      </p:sp>
      <p:grpSp>
        <p:nvGrpSpPr>
          <p:cNvPr id="8" name="Group 7">
            <a:extLst>
              <a:ext uri="{FF2B5EF4-FFF2-40B4-BE49-F238E27FC236}">
                <a16:creationId xmlns:a16="http://schemas.microsoft.com/office/drawing/2014/main" id="{C0BA80E9-AE08-CF4A-8022-A8916A7F9954}"/>
              </a:ext>
            </a:extLst>
          </p:cNvPr>
          <p:cNvGrpSpPr/>
          <p:nvPr/>
        </p:nvGrpSpPr>
        <p:grpSpPr>
          <a:xfrm>
            <a:off x="5394435" y="1559047"/>
            <a:ext cx="4395952" cy="1033102"/>
            <a:chOff x="1103586" y="2049517"/>
            <a:chExt cx="6574221" cy="1545021"/>
          </a:xfrm>
        </p:grpSpPr>
        <p:sp>
          <p:nvSpPr>
            <p:cNvPr id="7" name="Rectangle 6">
              <a:extLst>
                <a:ext uri="{FF2B5EF4-FFF2-40B4-BE49-F238E27FC236}">
                  <a16:creationId xmlns:a16="http://schemas.microsoft.com/office/drawing/2014/main" id="{C88F9232-BB67-7C4B-BFAB-E0B23199DC91}"/>
                </a:ext>
              </a:extLst>
            </p:cNvPr>
            <p:cNvSpPr/>
            <p:nvPr/>
          </p:nvSpPr>
          <p:spPr>
            <a:xfrm>
              <a:off x="1103586" y="2049517"/>
              <a:ext cx="6574221" cy="154502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945234A-D23B-1C4E-BA55-5E275A8B5787}"/>
                </a:ext>
              </a:extLst>
            </p:cNvPr>
            <p:cNvPicPr>
              <a:picLocks noChangeAspect="1"/>
            </p:cNvPicPr>
            <p:nvPr/>
          </p:nvPicPr>
          <p:blipFill>
            <a:blip r:embed="rId2"/>
            <a:stretch>
              <a:fillRect/>
            </a:stretch>
          </p:blipFill>
          <p:spPr>
            <a:xfrm>
              <a:off x="1372914" y="2286657"/>
              <a:ext cx="5942286" cy="904261"/>
            </a:xfrm>
            <a:prstGeom prst="rect">
              <a:avLst/>
            </a:prstGeom>
          </p:spPr>
        </p:pic>
      </p:grpSp>
      <p:pic>
        <p:nvPicPr>
          <p:cNvPr id="9" name="Picture 8">
            <a:extLst>
              <a:ext uri="{FF2B5EF4-FFF2-40B4-BE49-F238E27FC236}">
                <a16:creationId xmlns:a16="http://schemas.microsoft.com/office/drawing/2014/main" id="{5D76C58B-E8C0-AD4A-A9F3-8D89BD5F59B5}"/>
              </a:ext>
            </a:extLst>
          </p:cNvPr>
          <p:cNvPicPr>
            <a:picLocks noChangeAspect="1"/>
          </p:cNvPicPr>
          <p:nvPr/>
        </p:nvPicPr>
        <p:blipFill>
          <a:blip r:embed="rId3"/>
          <a:stretch>
            <a:fillRect/>
          </a:stretch>
        </p:blipFill>
        <p:spPr>
          <a:xfrm>
            <a:off x="602820" y="1700936"/>
            <a:ext cx="4258974" cy="4124196"/>
          </a:xfrm>
          <a:prstGeom prst="rect">
            <a:avLst/>
          </a:prstGeom>
        </p:spPr>
      </p:pic>
      <p:grpSp>
        <p:nvGrpSpPr>
          <p:cNvPr id="12" name="Group 11">
            <a:extLst>
              <a:ext uri="{FF2B5EF4-FFF2-40B4-BE49-F238E27FC236}">
                <a16:creationId xmlns:a16="http://schemas.microsoft.com/office/drawing/2014/main" id="{FE8E6745-8CB9-4646-9D78-7C2785406920}"/>
              </a:ext>
            </a:extLst>
          </p:cNvPr>
          <p:cNvGrpSpPr/>
          <p:nvPr/>
        </p:nvGrpSpPr>
        <p:grpSpPr>
          <a:xfrm>
            <a:off x="5394435" y="2656472"/>
            <a:ext cx="5199336" cy="3836403"/>
            <a:chOff x="5394435" y="2656472"/>
            <a:chExt cx="5199336" cy="3836403"/>
          </a:xfrm>
        </p:grpSpPr>
        <p:pic>
          <p:nvPicPr>
            <p:cNvPr id="10" name="Picture 9">
              <a:extLst>
                <a:ext uri="{FF2B5EF4-FFF2-40B4-BE49-F238E27FC236}">
                  <a16:creationId xmlns:a16="http://schemas.microsoft.com/office/drawing/2014/main" id="{2C948154-EB89-CA4E-A8F8-BD2122EF426F}"/>
                </a:ext>
              </a:extLst>
            </p:cNvPr>
            <p:cNvPicPr>
              <a:picLocks noChangeAspect="1"/>
            </p:cNvPicPr>
            <p:nvPr/>
          </p:nvPicPr>
          <p:blipFill>
            <a:blip r:embed="rId4"/>
            <a:stretch>
              <a:fillRect/>
            </a:stretch>
          </p:blipFill>
          <p:spPr>
            <a:xfrm>
              <a:off x="5394435" y="2656472"/>
              <a:ext cx="5199336" cy="3836403"/>
            </a:xfrm>
            <a:prstGeom prst="rect">
              <a:avLst/>
            </a:prstGeom>
          </p:spPr>
        </p:pic>
        <p:sp>
          <p:nvSpPr>
            <p:cNvPr id="11" name="Rectangle 10">
              <a:extLst>
                <a:ext uri="{FF2B5EF4-FFF2-40B4-BE49-F238E27FC236}">
                  <a16:creationId xmlns:a16="http://schemas.microsoft.com/office/drawing/2014/main" id="{E5053B59-C41C-4944-9937-364EBFB06489}"/>
                </a:ext>
              </a:extLst>
            </p:cNvPr>
            <p:cNvSpPr/>
            <p:nvPr/>
          </p:nvSpPr>
          <p:spPr>
            <a:xfrm>
              <a:off x="5426243" y="2698733"/>
              <a:ext cx="423041" cy="4079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Picture 12">
            <a:extLst>
              <a:ext uri="{FF2B5EF4-FFF2-40B4-BE49-F238E27FC236}">
                <a16:creationId xmlns:a16="http://schemas.microsoft.com/office/drawing/2014/main" id="{72775688-59AB-2C4B-B5A8-5FD532325197}"/>
              </a:ext>
            </a:extLst>
          </p:cNvPr>
          <p:cNvPicPr>
            <a:picLocks noChangeAspect="1"/>
          </p:cNvPicPr>
          <p:nvPr/>
        </p:nvPicPr>
        <p:blipFill>
          <a:blip r:embed="rId5"/>
          <a:stretch>
            <a:fillRect/>
          </a:stretch>
        </p:blipFill>
        <p:spPr>
          <a:xfrm>
            <a:off x="9065171" y="5309965"/>
            <a:ext cx="1528599" cy="1174411"/>
          </a:xfrm>
          <a:prstGeom prst="rect">
            <a:avLst/>
          </a:prstGeom>
        </p:spPr>
      </p:pic>
    </p:spTree>
    <p:extLst>
      <p:ext uri="{BB962C8B-B14F-4D97-AF65-F5344CB8AC3E}">
        <p14:creationId xmlns:p14="http://schemas.microsoft.com/office/powerpoint/2010/main" val="2097390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D29C977-7CEA-CB4F-A4AC-6654608A55C8}"/>
              </a:ext>
            </a:extLst>
          </p:cNvPr>
          <p:cNvSpPr/>
          <p:nvPr/>
        </p:nvSpPr>
        <p:spPr>
          <a:xfrm>
            <a:off x="573226" y="1690687"/>
            <a:ext cx="11088536" cy="4802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388158-7103-6B47-9818-604B1EB86A9F}"/>
              </a:ext>
            </a:extLst>
          </p:cNvPr>
          <p:cNvSpPr>
            <a:spLocks noGrp="1"/>
          </p:cNvSpPr>
          <p:nvPr>
            <p:ph type="title"/>
          </p:nvPr>
        </p:nvSpPr>
        <p:spPr/>
        <p:txBody>
          <a:bodyPr/>
          <a:lstStyle/>
          <a:p>
            <a:r>
              <a:rPr lang="en-US" dirty="0"/>
              <a:t>Global Alignment Model</a:t>
            </a:r>
          </a:p>
        </p:txBody>
      </p:sp>
      <p:grpSp>
        <p:nvGrpSpPr>
          <p:cNvPr id="3" name="Group 2">
            <a:extLst>
              <a:ext uri="{FF2B5EF4-FFF2-40B4-BE49-F238E27FC236}">
                <a16:creationId xmlns:a16="http://schemas.microsoft.com/office/drawing/2014/main" id="{ED8F8769-AA7B-964C-A865-271212E80E10}"/>
              </a:ext>
            </a:extLst>
          </p:cNvPr>
          <p:cNvGrpSpPr/>
          <p:nvPr/>
        </p:nvGrpSpPr>
        <p:grpSpPr>
          <a:xfrm>
            <a:off x="5550955" y="1690688"/>
            <a:ext cx="6110807" cy="4508944"/>
            <a:chOff x="5791494" y="1967032"/>
            <a:chExt cx="5199336" cy="3836403"/>
          </a:xfrm>
        </p:grpSpPr>
        <p:grpSp>
          <p:nvGrpSpPr>
            <p:cNvPr id="12" name="Group 11">
              <a:extLst>
                <a:ext uri="{FF2B5EF4-FFF2-40B4-BE49-F238E27FC236}">
                  <a16:creationId xmlns:a16="http://schemas.microsoft.com/office/drawing/2014/main" id="{FE8E6745-8CB9-4646-9D78-7C2785406920}"/>
                </a:ext>
              </a:extLst>
            </p:cNvPr>
            <p:cNvGrpSpPr/>
            <p:nvPr/>
          </p:nvGrpSpPr>
          <p:grpSpPr>
            <a:xfrm>
              <a:off x="5791494" y="1967032"/>
              <a:ext cx="5199336" cy="3836403"/>
              <a:chOff x="5394435" y="2656472"/>
              <a:chExt cx="5199336" cy="3836403"/>
            </a:xfrm>
          </p:grpSpPr>
          <p:pic>
            <p:nvPicPr>
              <p:cNvPr id="10" name="Picture 9">
                <a:extLst>
                  <a:ext uri="{FF2B5EF4-FFF2-40B4-BE49-F238E27FC236}">
                    <a16:creationId xmlns:a16="http://schemas.microsoft.com/office/drawing/2014/main" id="{2C948154-EB89-CA4E-A8F8-BD2122EF426F}"/>
                  </a:ext>
                </a:extLst>
              </p:cNvPr>
              <p:cNvPicPr>
                <a:picLocks noChangeAspect="1"/>
              </p:cNvPicPr>
              <p:nvPr/>
            </p:nvPicPr>
            <p:blipFill>
              <a:blip r:embed="rId3"/>
              <a:stretch>
                <a:fillRect/>
              </a:stretch>
            </p:blipFill>
            <p:spPr>
              <a:xfrm>
                <a:off x="5394435" y="2656472"/>
                <a:ext cx="5199336" cy="3836403"/>
              </a:xfrm>
              <a:prstGeom prst="rect">
                <a:avLst/>
              </a:prstGeom>
            </p:spPr>
          </p:pic>
          <p:sp>
            <p:nvSpPr>
              <p:cNvPr id="11" name="Rectangle 10">
                <a:extLst>
                  <a:ext uri="{FF2B5EF4-FFF2-40B4-BE49-F238E27FC236}">
                    <a16:creationId xmlns:a16="http://schemas.microsoft.com/office/drawing/2014/main" id="{E5053B59-C41C-4944-9937-364EBFB06489}"/>
                  </a:ext>
                </a:extLst>
              </p:cNvPr>
              <p:cNvSpPr/>
              <p:nvPr/>
            </p:nvSpPr>
            <p:spPr>
              <a:xfrm>
                <a:off x="5426243" y="2698733"/>
                <a:ext cx="423041" cy="4079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Picture 12">
              <a:extLst>
                <a:ext uri="{FF2B5EF4-FFF2-40B4-BE49-F238E27FC236}">
                  <a16:creationId xmlns:a16="http://schemas.microsoft.com/office/drawing/2014/main" id="{72775688-59AB-2C4B-B5A8-5FD532325197}"/>
                </a:ext>
              </a:extLst>
            </p:cNvPr>
            <p:cNvPicPr>
              <a:picLocks noChangeAspect="1"/>
            </p:cNvPicPr>
            <p:nvPr/>
          </p:nvPicPr>
          <p:blipFill>
            <a:blip r:embed="rId4"/>
            <a:stretch>
              <a:fillRect/>
            </a:stretch>
          </p:blipFill>
          <p:spPr>
            <a:xfrm>
              <a:off x="9425655" y="4592448"/>
              <a:ext cx="1528599" cy="1174411"/>
            </a:xfrm>
            <a:prstGeom prst="rect">
              <a:avLst/>
            </a:prstGeom>
          </p:spPr>
        </p:pic>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59D0EF8-7A29-E349-AD6E-7FC37F7E677B}"/>
                  </a:ext>
                </a:extLst>
              </p:cNvPr>
              <p:cNvSpPr txBox="1"/>
              <p:nvPr/>
            </p:nvSpPr>
            <p:spPr>
              <a:xfrm>
                <a:off x="987591" y="2120288"/>
                <a:ext cx="371486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bg1"/>
                              </a:solidFill>
                              <a:latin typeface="Cambria Math" panose="02040503050406030204" pitchFamily="18" charset="0"/>
                            </a:rPr>
                          </m:ctrlPr>
                        </m:sSubPr>
                        <m:e>
                          <m:r>
                            <a:rPr lang="en-US" sz="3600" i="1">
                              <a:solidFill>
                                <a:schemeClr val="bg1"/>
                              </a:solidFill>
                              <a:latin typeface="Cambria Math" panose="02040503050406030204" pitchFamily="18" charset="0"/>
                            </a:rPr>
                            <m:t>𝜌</m:t>
                          </m:r>
                        </m:e>
                        <m:sub>
                          <m:r>
                            <a:rPr lang="en-US" sz="3600" b="0" i="1" smtClean="0">
                              <a:solidFill>
                                <a:schemeClr val="bg1"/>
                              </a:solidFill>
                              <a:latin typeface="Cambria Math" panose="02040503050406030204" pitchFamily="18" charset="0"/>
                            </a:rPr>
                            <m:t>𝑖𝑘</m:t>
                          </m:r>
                        </m:sub>
                      </m:sSub>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𝑔</m:t>
                          </m:r>
                        </m:e>
                        <m:sub>
                          <m:r>
                            <a:rPr lang="en-US" sz="3600" b="0" i="1" smtClean="0">
                              <a:solidFill>
                                <a:schemeClr val="bg1"/>
                              </a:solidFill>
                              <a:latin typeface="Cambria Math" panose="02040503050406030204" pitchFamily="18" charset="0"/>
                            </a:rPr>
                            <m:t>𝑘</m:t>
                          </m:r>
                        </m:sub>
                      </m:sSub>
                      <m:d>
                        <m:dPr>
                          <m:ctrlPr>
                            <a:rPr lang="en-US" sz="3600" b="0" i="1" smtClean="0">
                              <a:solidFill>
                                <a:schemeClr val="bg1"/>
                              </a:solidFill>
                              <a:latin typeface="Cambria Math" panose="02040503050406030204" pitchFamily="18" charset="0"/>
                            </a:rPr>
                          </m:ctrlPr>
                        </m:dPr>
                        <m:e>
                          <m:sSub>
                            <m:sSubPr>
                              <m:ctrlPr>
                                <a:rPr lang="en-US" sz="3600" b="0" i="1" smtClean="0">
                                  <a:solidFill>
                                    <a:schemeClr val="bg1"/>
                                  </a:solidFill>
                                  <a:latin typeface="Cambria Math" panose="02040503050406030204" pitchFamily="18" charset="0"/>
                                </a:rPr>
                              </m:ctrlPr>
                            </m:sSubPr>
                            <m:e>
                              <m:r>
                                <a:rPr lang="en-US" sz="3600" i="1">
                                  <a:solidFill>
                                    <a:schemeClr val="bg1"/>
                                  </a:solidFill>
                                  <a:latin typeface="Cambria Math" panose="02040503050406030204" pitchFamily="18" charset="0"/>
                                </a:rPr>
                                <m:t>𝜇</m:t>
                              </m:r>
                            </m:e>
                            <m:sub>
                              <m:r>
                                <a:rPr lang="en-US" sz="3600" b="0" i="1" smtClean="0">
                                  <a:solidFill>
                                    <a:schemeClr val="bg1"/>
                                  </a:solidFill>
                                  <a:latin typeface="Cambria Math" panose="02040503050406030204" pitchFamily="18" charset="0"/>
                                </a:rPr>
                                <m:t>𝑖</m:t>
                              </m:r>
                            </m:sub>
                          </m:sSub>
                        </m:e>
                      </m:d>
                      <m:r>
                        <a:rPr lang="en-US" sz="3600" b="0" i="1" smtClean="0">
                          <a:solidFill>
                            <a:schemeClr val="bg1"/>
                          </a:solidFill>
                          <a:latin typeface="Cambria Math" panose="02040503050406030204" pitchFamily="18" charset="0"/>
                        </a:rPr>
                        <m:t>+</m:t>
                      </m:r>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𝜀</m:t>
                          </m:r>
                        </m:e>
                        <m:sub>
                          <m:r>
                            <a:rPr lang="en-US" sz="3600" b="0" i="1" smtClean="0">
                              <a:solidFill>
                                <a:schemeClr val="bg1"/>
                              </a:solidFill>
                              <a:latin typeface="Cambria Math" panose="02040503050406030204" pitchFamily="18" charset="0"/>
                            </a:rPr>
                            <m:t>𝑖𝑘</m:t>
                          </m:r>
                        </m:sub>
                      </m:sSub>
                    </m:oMath>
                  </m:oMathPara>
                </a14:m>
                <a:endParaRPr lang="en-US" sz="3600" dirty="0">
                  <a:solidFill>
                    <a:schemeClr val="bg1"/>
                  </a:solidFill>
                </a:endParaRPr>
              </a:p>
            </p:txBody>
          </p:sp>
        </mc:Choice>
        <mc:Fallback xmlns="">
          <p:sp>
            <p:nvSpPr>
              <p:cNvPr id="6" name="TextBox 5">
                <a:extLst>
                  <a:ext uri="{FF2B5EF4-FFF2-40B4-BE49-F238E27FC236}">
                    <a16:creationId xmlns:a16="http://schemas.microsoft.com/office/drawing/2014/main" id="{459D0EF8-7A29-E349-AD6E-7FC37F7E677B}"/>
                  </a:ext>
                </a:extLst>
              </p:cNvPr>
              <p:cNvSpPr txBox="1">
                <a:spLocks noRot="1" noChangeAspect="1" noMove="1" noResize="1" noEditPoints="1" noAdjustHandles="1" noChangeArrowheads="1" noChangeShapeType="1" noTextEdit="1"/>
              </p:cNvSpPr>
              <p:nvPr/>
            </p:nvSpPr>
            <p:spPr>
              <a:xfrm>
                <a:off x="987591" y="2120288"/>
                <a:ext cx="3714863" cy="553998"/>
              </a:xfrm>
              <a:prstGeom prst="rect">
                <a:avLst/>
              </a:prstGeom>
              <a:blipFill>
                <a:blip r:embed="rId5"/>
                <a:stretch>
                  <a:fillRect l="-2048" r="-341" b="-2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D012333-A5EF-3446-8F1B-C503683AF938}"/>
                  </a:ext>
                </a:extLst>
              </p:cNvPr>
              <p:cNvSpPr txBox="1"/>
              <p:nvPr/>
            </p:nvSpPr>
            <p:spPr>
              <a:xfrm>
                <a:off x="987591" y="2826887"/>
                <a:ext cx="72609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bg1"/>
                              </a:solidFill>
                              <a:latin typeface="Cambria Math" panose="02040503050406030204" pitchFamily="18" charset="0"/>
                            </a:rPr>
                          </m:ctrlPr>
                        </m:sSubPr>
                        <m:e>
                          <m:r>
                            <a:rPr lang="en-US" sz="3600" i="1">
                              <a:solidFill>
                                <a:schemeClr val="bg1"/>
                              </a:solidFill>
                              <a:latin typeface="Cambria Math" panose="02040503050406030204" pitchFamily="18" charset="0"/>
                            </a:rPr>
                            <m:t>𝜌</m:t>
                          </m:r>
                        </m:e>
                        <m:sub>
                          <m:r>
                            <a:rPr lang="en-US" sz="3600" b="0" i="1" smtClean="0">
                              <a:solidFill>
                                <a:schemeClr val="bg1"/>
                              </a:solidFill>
                              <a:latin typeface="Cambria Math" panose="02040503050406030204" pitchFamily="18" charset="0"/>
                            </a:rPr>
                            <m:t>𝑖𝑘</m:t>
                          </m:r>
                        </m:sub>
                      </m:sSub>
                    </m:oMath>
                  </m:oMathPara>
                </a14:m>
                <a:endParaRPr lang="en-US" sz="3600" dirty="0">
                  <a:solidFill>
                    <a:schemeClr val="bg1"/>
                  </a:solidFill>
                </a:endParaRPr>
              </a:p>
            </p:txBody>
          </p:sp>
        </mc:Choice>
        <mc:Fallback xmlns="">
          <p:sp>
            <p:nvSpPr>
              <p:cNvPr id="14" name="TextBox 13">
                <a:extLst>
                  <a:ext uri="{FF2B5EF4-FFF2-40B4-BE49-F238E27FC236}">
                    <a16:creationId xmlns:a16="http://schemas.microsoft.com/office/drawing/2014/main" id="{2D012333-A5EF-3446-8F1B-C503683AF938}"/>
                  </a:ext>
                </a:extLst>
              </p:cNvPr>
              <p:cNvSpPr txBox="1">
                <a:spLocks noRot="1" noChangeAspect="1" noMove="1" noResize="1" noEditPoints="1" noAdjustHandles="1" noChangeArrowheads="1" noChangeShapeType="1" noTextEdit="1"/>
              </p:cNvSpPr>
              <p:nvPr/>
            </p:nvSpPr>
            <p:spPr>
              <a:xfrm>
                <a:off x="987591" y="2826887"/>
                <a:ext cx="726096" cy="553998"/>
              </a:xfrm>
              <a:prstGeom prst="rect">
                <a:avLst/>
              </a:prstGeom>
              <a:blipFill>
                <a:blip r:embed="rId6"/>
                <a:stretch>
                  <a:fillRect l="-12069" r="-1724" b="-2727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9B78482D-8E7F-C949-9051-1EEEE77CBBA3}"/>
              </a:ext>
            </a:extLst>
          </p:cNvPr>
          <p:cNvSpPr txBox="1"/>
          <p:nvPr/>
        </p:nvSpPr>
        <p:spPr>
          <a:xfrm>
            <a:off x="1900170" y="2965386"/>
            <a:ext cx="3464302" cy="830997"/>
          </a:xfrm>
          <a:prstGeom prst="rect">
            <a:avLst/>
          </a:prstGeom>
          <a:noFill/>
        </p:spPr>
        <p:txBody>
          <a:bodyPr wrap="square" rtlCol="0">
            <a:spAutoFit/>
          </a:bodyPr>
          <a:lstStyle/>
          <a:p>
            <a:r>
              <a:rPr lang="en-US" sz="2400" dirty="0">
                <a:solidFill>
                  <a:schemeClr val="bg1"/>
                </a:solidFill>
              </a:rPr>
              <a:t>Observed RT, peptide </a:t>
            </a:r>
            <a:r>
              <a:rPr lang="en-US" sz="2400" i="1" dirty="0" err="1">
                <a:solidFill>
                  <a:schemeClr val="bg1"/>
                </a:solidFill>
              </a:rPr>
              <a:t>i</a:t>
            </a:r>
            <a:r>
              <a:rPr lang="en-US" sz="2400" dirty="0">
                <a:solidFill>
                  <a:schemeClr val="bg1"/>
                </a:solidFill>
              </a:rPr>
              <a:t> in experiment </a:t>
            </a:r>
            <a:r>
              <a:rPr lang="en-US" sz="2400" i="1" dirty="0">
                <a:solidFill>
                  <a:schemeClr val="bg1"/>
                </a:solidFill>
              </a:rPr>
              <a:t>k</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7086DB7-808C-9D40-A9D2-AC250DA4E394}"/>
                  </a:ext>
                </a:extLst>
              </p:cNvPr>
              <p:cNvSpPr txBox="1"/>
              <p:nvPr/>
            </p:nvSpPr>
            <p:spPr>
              <a:xfrm>
                <a:off x="987591" y="3818789"/>
                <a:ext cx="53078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i="1">
                              <a:solidFill>
                                <a:schemeClr val="bg1"/>
                              </a:solidFill>
                              <a:latin typeface="Cambria Math" panose="02040503050406030204" pitchFamily="18" charset="0"/>
                            </a:rPr>
                          </m:ctrlPr>
                        </m:sSubPr>
                        <m:e>
                          <m:r>
                            <a:rPr lang="en-US" sz="3600" i="1">
                              <a:solidFill>
                                <a:schemeClr val="bg1"/>
                              </a:solidFill>
                              <a:latin typeface="Cambria Math" panose="02040503050406030204" pitchFamily="18" charset="0"/>
                            </a:rPr>
                            <m:t>𝜇</m:t>
                          </m:r>
                        </m:e>
                        <m:sub>
                          <m:r>
                            <a:rPr lang="en-US" sz="3600" i="1">
                              <a:solidFill>
                                <a:schemeClr val="bg1"/>
                              </a:solidFill>
                              <a:latin typeface="Cambria Math" panose="02040503050406030204" pitchFamily="18" charset="0"/>
                            </a:rPr>
                            <m:t>𝑖</m:t>
                          </m:r>
                        </m:sub>
                      </m:sSub>
                    </m:oMath>
                  </m:oMathPara>
                </a14:m>
                <a:endParaRPr lang="en-US" sz="3600" dirty="0">
                  <a:solidFill>
                    <a:schemeClr val="bg1"/>
                  </a:solidFill>
                </a:endParaRPr>
              </a:p>
            </p:txBody>
          </p:sp>
        </mc:Choice>
        <mc:Fallback xmlns="">
          <p:sp>
            <p:nvSpPr>
              <p:cNvPr id="16" name="TextBox 15">
                <a:extLst>
                  <a:ext uri="{FF2B5EF4-FFF2-40B4-BE49-F238E27FC236}">
                    <a16:creationId xmlns:a16="http://schemas.microsoft.com/office/drawing/2014/main" id="{F7086DB7-808C-9D40-A9D2-AC250DA4E394}"/>
                  </a:ext>
                </a:extLst>
              </p:cNvPr>
              <p:cNvSpPr txBox="1">
                <a:spLocks noRot="1" noChangeAspect="1" noMove="1" noResize="1" noEditPoints="1" noAdjustHandles="1" noChangeArrowheads="1" noChangeShapeType="1" noTextEdit="1"/>
              </p:cNvSpPr>
              <p:nvPr/>
            </p:nvSpPr>
            <p:spPr>
              <a:xfrm>
                <a:off x="987591" y="3818789"/>
                <a:ext cx="530786" cy="553998"/>
              </a:xfrm>
              <a:prstGeom prst="rect">
                <a:avLst/>
              </a:prstGeom>
              <a:blipFill>
                <a:blip r:embed="rId7"/>
                <a:stretch>
                  <a:fillRect l="-16279" b="-22727"/>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81F9FDB6-4016-9B41-B89A-CFD68FBDE128}"/>
              </a:ext>
            </a:extLst>
          </p:cNvPr>
          <p:cNvSpPr txBox="1"/>
          <p:nvPr/>
        </p:nvSpPr>
        <p:spPr>
          <a:xfrm>
            <a:off x="1891343" y="3927920"/>
            <a:ext cx="3464302" cy="830997"/>
          </a:xfrm>
          <a:prstGeom prst="rect">
            <a:avLst/>
          </a:prstGeom>
          <a:noFill/>
        </p:spPr>
        <p:txBody>
          <a:bodyPr wrap="square" rtlCol="0">
            <a:spAutoFit/>
          </a:bodyPr>
          <a:lstStyle/>
          <a:p>
            <a:r>
              <a:rPr lang="en-US" sz="2400" dirty="0">
                <a:solidFill>
                  <a:schemeClr val="bg1"/>
                </a:solidFill>
              </a:rPr>
              <a:t>Latent reference RT for peptide </a:t>
            </a:r>
            <a:r>
              <a:rPr lang="en-US" sz="2400" i="1" dirty="0" err="1">
                <a:solidFill>
                  <a:schemeClr val="bg1"/>
                </a:solidFill>
              </a:rPr>
              <a:t>i</a:t>
            </a:r>
            <a:endParaRPr lang="en-US" sz="2400" dirty="0">
              <a:solidFill>
                <a:schemeClr val="bg1"/>
              </a:solidFil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FF16979-79AF-FD44-9E2F-4ECBAFE92E69}"/>
                  </a:ext>
                </a:extLst>
              </p:cNvPr>
              <p:cNvSpPr txBox="1"/>
              <p:nvPr/>
            </p:nvSpPr>
            <p:spPr>
              <a:xfrm>
                <a:off x="802474" y="4776353"/>
                <a:ext cx="101194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𝑔</m:t>
                          </m:r>
                        </m:e>
                        <m:sub>
                          <m:r>
                            <a:rPr lang="en-US" sz="3600" b="0" i="1" smtClean="0">
                              <a:solidFill>
                                <a:schemeClr val="bg1"/>
                              </a:solidFill>
                              <a:latin typeface="Cambria Math" panose="02040503050406030204" pitchFamily="18" charset="0"/>
                            </a:rPr>
                            <m:t>𝑘</m:t>
                          </m:r>
                        </m:sub>
                      </m:sSub>
                      <m:r>
                        <a:rPr lang="en-US" sz="3600" b="0" i="1" smtClean="0">
                          <a:solidFill>
                            <a:schemeClr val="bg1"/>
                          </a:solidFill>
                          <a:latin typeface="Cambria Math" panose="02040503050406030204" pitchFamily="18" charset="0"/>
                        </a:rPr>
                        <m:t>()</m:t>
                      </m:r>
                    </m:oMath>
                  </m:oMathPara>
                </a14:m>
                <a:endParaRPr lang="en-US" sz="3600" dirty="0">
                  <a:solidFill>
                    <a:schemeClr val="bg1"/>
                  </a:solidFill>
                </a:endParaRPr>
              </a:p>
            </p:txBody>
          </p:sp>
        </mc:Choice>
        <mc:Fallback xmlns="">
          <p:sp>
            <p:nvSpPr>
              <p:cNvPr id="18" name="TextBox 17">
                <a:extLst>
                  <a:ext uri="{FF2B5EF4-FFF2-40B4-BE49-F238E27FC236}">
                    <a16:creationId xmlns:a16="http://schemas.microsoft.com/office/drawing/2014/main" id="{BFF16979-79AF-FD44-9E2F-4ECBAFE92E69}"/>
                  </a:ext>
                </a:extLst>
              </p:cNvPr>
              <p:cNvSpPr txBox="1">
                <a:spLocks noRot="1" noChangeAspect="1" noMove="1" noResize="1" noEditPoints="1" noAdjustHandles="1" noChangeArrowheads="1" noChangeShapeType="1" noTextEdit="1"/>
              </p:cNvSpPr>
              <p:nvPr/>
            </p:nvSpPr>
            <p:spPr>
              <a:xfrm>
                <a:off x="802474" y="4776353"/>
                <a:ext cx="1011944" cy="553998"/>
              </a:xfrm>
              <a:prstGeom prst="rect">
                <a:avLst/>
              </a:prstGeom>
              <a:blipFill>
                <a:blip r:embed="rId8"/>
                <a:stretch>
                  <a:fillRect l="-8642" r="-13580" b="-33333"/>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07AFB134-55DF-F347-953E-07F2A9BD93B1}"/>
              </a:ext>
            </a:extLst>
          </p:cNvPr>
          <p:cNvSpPr txBox="1"/>
          <p:nvPr/>
        </p:nvSpPr>
        <p:spPr>
          <a:xfrm>
            <a:off x="1891343" y="4868686"/>
            <a:ext cx="3464302" cy="461665"/>
          </a:xfrm>
          <a:prstGeom prst="rect">
            <a:avLst/>
          </a:prstGeom>
          <a:noFill/>
        </p:spPr>
        <p:txBody>
          <a:bodyPr wrap="square" rtlCol="0">
            <a:spAutoFit/>
          </a:bodyPr>
          <a:lstStyle/>
          <a:p>
            <a:r>
              <a:rPr lang="en-US" sz="2400" dirty="0">
                <a:solidFill>
                  <a:schemeClr val="bg1"/>
                </a:solidFill>
              </a:rPr>
              <a:t>Experimental transform</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C16369B-3221-9443-B237-D846DE9D964A}"/>
                  </a:ext>
                </a:extLst>
              </p:cNvPr>
              <p:cNvSpPr txBox="1"/>
              <p:nvPr/>
            </p:nvSpPr>
            <p:spPr>
              <a:xfrm>
                <a:off x="912314" y="5491256"/>
                <a:ext cx="68134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solidFill>
                                <a:schemeClr val="bg1"/>
                              </a:solidFill>
                              <a:latin typeface="Cambria Math" panose="02040503050406030204" pitchFamily="18" charset="0"/>
                            </a:rPr>
                          </m:ctrlPr>
                        </m:sSubPr>
                        <m:e>
                          <m:r>
                            <a:rPr lang="en-US" sz="3600" b="0" i="1" smtClean="0">
                              <a:solidFill>
                                <a:schemeClr val="bg1"/>
                              </a:solidFill>
                              <a:latin typeface="Cambria Math" panose="02040503050406030204" pitchFamily="18" charset="0"/>
                            </a:rPr>
                            <m:t>𝜀</m:t>
                          </m:r>
                        </m:e>
                        <m:sub>
                          <m:r>
                            <a:rPr lang="en-US" sz="3600" b="0" i="1" smtClean="0">
                              <a:solidFill>
                                <a:schemeClr val="bg1"/>
                              </a:solidFill>
                              <a:latin typeface="Cambria Math" panose="02040503050406030204" pitchFamily="18" charset="0"/>
                            </a:rPr>
                            <m:t>𝑖𝑘</m:t>
                          </m:r>
                        </m:sub>
                      </m:sSub>
                    </m:oMath>
                  </m:oMathPara>
                </a14:m>
                <a:endParaRPr lang="en-US" sz="3600" dirty="0">
                  <a:solidFill>
                    <a:schemeClr val="bg1"/>
                  </a:solidFill>
                </a:endParaRPr>
              </a:p>
            </p:txBody>
          </p:sp>
        </mc:Choice>
        <mc:Fallback xmlns="">
          <p:sp>
            <p:nvSpPr>
              <p:cNvPr id="20" name="TextBox 19">
                <a:extLst>
                  <a:ext uri="{FF2B5EF4-FFF2-40B4-BE49-F238E27FC236}">
                    <a16:creationId xmlns:a16="http://schemas.microsoft.com/office/drawing/2014/main" id="{FC16369B-3221-9443-B237-D846DE9D964A}"/>
                  </a:ext>
                </a:extLst>
              </p:cNvPr>
              <p:cNvSpPr txBox="1">
                <a:spLocks noRot="1" noChangeAspect="1" noMove="1" noResize="1" noEditPoints="1" noAdjustHandles="1" noChangeArrowheads="1" noChangeShapeType="1" noTextEdit="1"/>
              </p:cNvSpPr>
              <p:nvPr/>
            </p:nvSpPr>
            <p:spPr>
              <a:xfrm>
                <a:off x="912314" y="5491256"/>
                <a:ext cx="681340" cy="553998"/>
              </a:xfrm>
              <a:prstGeom prst="rect">
                <a:avLst/>
              </a:prstGeom>
              <a:blipFill>
                <a:blip r:embed="rId9"/>
                <a:stretch>
                  <a:fillRect l="-7547" r="-3774" b="-15909"/>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6C202134-B588-6B4D-9111-7B1061592B6D}"/>
              </a:ext>
            </a:extLst>
          </p:cNvPr>
          <p:cNvSpPr txBox="1"/>
          <p:nvPr/>
        </p:nvSpPr>
        <p:spPr>
          <a:xfrm>
            <a:off x="1891343" y="5588109"/>
            <a:ext cx="3464302" cy="461665"/>
          </a:xfrm>
          <a:prstGeom prst="rect">
            <a:avLst/>
          </a:prstGeom>
          <a:noFill/>
        </p:spPr>
        <p:txBody>
          <a:bodyPr wrap="square" rtlCol="0">
            <a:spAutoFit/>
          </a:bodyPr>
          <a:lstStyle/>
          <a:p>
            <a:r>
              <a:rPr lang="en-US" sz="2400" dirty="0">
                <a:solidFill>
                  <a:schemeClr val="bg1"/>
                </a:solidFill>
              </a:rPr>
              <a:t>Error (unmodeled)</a:t>
            </a:r>
          </a:p>
        </p:txBody>
      </p:sp>
    </p:spTree>
    <p:extLst>
      <p:ext uri="{BB962C8B-B14F-4D97-AF65-F5344CB8AC3E}">
        <p14:creationId xmlns:p14="http://schemas.microsoft.com/office/powerpoint/2010/main" val="36361484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5F73-6D0E-0040-A504-4EEC769C7A12}"/>
              </a:ext>
            </a:extLst>
          </p:cNvPr>
          <p:cNvSpPr>
            <a:spLocks noGrp="1"/>
          </p:cNvSpPr>
          <p:nvPr>
            <p:ph type="title"/>
          </p:nvPr>
        </p:nvSpPr>
        <p:spPr/>
        <p:txBody>
          <a:bodyPr/>
          <a:lstStyle/>
          <a:p>
            <a:r>
              <a:rPr lang="en-US" dirty="0"/>
              <a:t>Global Alignment Model</a:t>
            </a:r>
          </a:p>
        </p:txBody>
      </p:sp>
      <p:pic>
        <p:nvPicPr>
          <p:cNvPr id="52" name="Picture 51" descr="A close up of a map&#10;&#10;Description automatically generated">
            <a:extLst>
              <a:ext uri="{FF2B5EF4-FFF2-40B4-BE49-F238E27FC236}">
                <a16:creationId xmlns:a16="http://schemas.microsoft.com/office/drawing/2014/main" id="{EC80FE03-404A-2349-B3A8-87B056B72F68}"/>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1293813" y="1544383"/>
            <a:ext cx="9604374" cy="4802187"/>
          </a:xfrm>
          <a:prstGeom prst="rect">
            <a:avLst/>
          </a:prstGeom>
        </p:spPr>
      </p:pic>
    </p:spTree>
    <p:extLst>
      <p:ext uri="{BB962C8B-B14F-4D97-AF65-F5344CB8AC3E}">
        <p14:creationId xmlns:p14="http://schemas.microsoft.com/office/powerpoint/2010/main" val="2170296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B3DD0-F8D4-2E46-8A55-F5BAE855A5EF}"/>
              </a:ext>
            </a:extLst>
          </p:cNvPr>
          <p:cNvSpPr>
            <a:spLocks noGrp="1"/>
          </p:cNvSpPr>
          <p:nvPr>
            <p:ph type="title"/>
          </p:nvPr>
        </p:nvSpPr>
        <p:spPr/>
        <p:txBody>
          <a:bodyPr/>
          <a:lstStyle/>
          <a:p>
            <a:r>
              <a:rPr lang="en-US" dirty="0"/>
              <a:t>Global Alignment Model</a:t>
            </a:r>
          </a:p>
        </p:txBody>
      </p:sp>
      <p:pic>
        <p:nvPicPr>
          <p:cNvPr id="4" name="Picture 3">
            <a:extLst>
              <a:ext uri="{FF2B5EF4-FFF2-40B4-BE49-F238E27FC236}">
                <a16:creationId xmlns:a16="http://schemas.microsoft.com/office/drawing/2014/main" id="{AD2A5DD7-6367-574F-A00C-1E3AB1260796}"/>
              </a:ext>
            </a:extLst>
          </p:cNvPr>
          <p:cNvPicPr>
            <a:picLocks noChangeAspect="1"/>
          </p:cNvPicPr>
          <p:nvPr/>
        </p:nvPicPr>
        <p:blipFill>
          <a:blip r:embed="rId2"/>
          <a:stretch>
            <a:fillRect/>
          </a:stretch>
        </p:blipFill>
        <p:spPr>
          <a:xfrm>
            <a:off x="1110502" y="1512861"/>
            <a:ext cx="8822391" cy="1155722"/>
          </a:xfrm>
          <a:prstGeom prst="rect">
            <a:avLst/>
          </a:prstGeom>
        </p:spPr>
      </p:pic>
      <p:grpSp>
        <p:nvGrpSpPr>
          <p:cNvPr id="12" name="Group 11">
            <a:extLst>
              <a:ext uri="{FF2B5EF4-FFF2-40B4-BE49-F238E27FC236}">
                <a16:creationId xmlns:a16="http://schemas.microsoft.com/office/drawing/2014/main" id="{F8CF7620-1B0E-7042-ABCB-7F7E7660C727}"/>
              </a:ext>
            </a:extLst>
          </p:cNvPr>
          <p:cNvGrpSpPr/>
          <p:nvPr/>
        </p:nvGrpSpPr>
        <p:grpSpPr>
          <a:xfrm>
            <a:off x="1110502" y="2872196"/>
            <a:ext cx="4684058" cy="3608171"/>
            <a:chOff x="1318186" y="3090956"/>
            <a:chExt cx="4684058" cy="3608171"/>
          </a:xfrm>
        </p:grpSpPr>
        <p:sp>
          <p:nvSpPr>
            <p:cNvPr id="11" name="Rectangle 10">
              <a:extLst>
                <a:ext uri="{FF2B5EF4-FFF2-40B4-BE49-F238E27FC236}">
                  <a16:creationId xmlns:a16="http://schemas.microsoft.com/office/drawing/2014/main" id="{53851B18-B967-F74E-998E-3A9B106760D5}"/>
                </a:ext>
              </a:extLst>
            </p:cNvPr>
            <p:cNvSpPr/>
            <p:nvPr/>
          </p:nvSpPr>
          <p:spPr>
            <a:xfrm>
              <a:off x="1318186" y="5698052"/>
              <a:ext cx="1191932" cy="10010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825F3E86-477C-6946-92B3-74C82E92A60A}"/>
                </a:ext>
              </a:extLst>
            </p:cNvPr>
            <p:cNvGrpSpPr/>
            <p:nvPr/>
          </p:nvGrpSpPr>
          <p:grpSpPr>
            <a:xfrm>
              <a:off x="1318186" y="3090956"/>
              <a:ext cx="4684058" cy="3040903"/>
              <a:chOff x="1318185" y="3090956"/>
              <a:chExt cx="5240149" cy="3401919"/>
            </a:xfrm>
          </p:grpSpPr>
          <p:grpSp>
            <p:nvGrpSpPr>
              <p:cNvPr id="7" name="Group 6">
                <a:extLst>
                  <a:ext uri="{FF2B5EF4-FFF2-40B4-BE49-F238E27FC236}">
                    <a16:creationId xmlns:a16="http://schemas.microsoft.com/office/drawing/2014/main" id="{623CDEF6-A1EB-CA46-9DC2-328D2CEC5F93}"/>
                  </a:ext>
                </a:extLst>
              </p:cNvPr>
              <p:cNvGrpSpPr/>
              <p:nvPr/>
            </p:nvGrpSpPr>
            <p:grpSpPr>
              <a:xfrm>
                <a:off x="1318185" y="3090956"/>
                <a:ext cx="5240149" cy="3401919"/>
                <a:chOff x="1318185" y="3090956"/>
                <a:chExt cx="5240149" cy="3401919"/>
              </a:xfrm>
            </p:grpSpPr>
            <p:pic>
              <p:nvPicPr>
                <p:cNvPr id="5" name="Picture 4">
                  <a:extLst>
                    <a:ext uri="{FF2B5EF4-FFF2-40B4-BE49-F238E27FC236}">
                      <a16:creationId xmlns:a16="http://schemas.microsoft.com/office/drawing/2014/main" id="{6DFA5DD9-3DA7-7243-87A3-B165379224DC}"/>
                    </a:ext>
                  </a:extLst>
                </p:cNvPr>
                <p:cNvPicPr>
                  <a:picLocks noChangeAspect="1"/>
                </p:cNvPicPr>
                <p:nvPr/>
              </p:nvPicPr>
              <p:blipFill>
                <a:blip r:embed="rId3"/>
                <a:stretch>
                  <a:fillRect/>
                </a:stretch>
              </p:blipFill>
              <p:spPr>
                <a:xfrm>
                  <a:off x="1318185" y="3090956"/>
                  <a:ext cx="5240149" cy="3401919"/>
                </a:xfrm>
                <a:prstGeom prst="rect">
                  <a:avLst/>
                </a:prstGeom>
              </p:spPr>
            </p:pic>
            <p:sp>
              <p:nvSpPr>
                <p:cNvPr id="6" name="Rectangle 5">
                  <a:extLst>
                    <a:ext uri="{FF2B5EF4-FFF2-40B4-BE49-F238E27FC236}">
                      <a16:creationId xmlns:a16="http://schemas.microsoft.com/office/drawing/2014/main" id="{411AD87E-4F04-2547-BF62-DE863A38CA5F}"/>
                    </a:ext>
                  </a:extLst>
                </p:cNvPr>
                <p:cNvSpPr/>
                <p:nvPr/>
              </p:nvSpPr>
              <p:spPr>
                <a:xfrm>
                  <a:off x="1318185" y="5522259"/>
                  <a:ext cx="546474" cy="970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7ECC6316-3F8F-8449-A442-26753E1835E0}"/>
                  </a:ext>
                </a:extLst>
              </p:cNvPr>
              <p:cNvSpPr txBox="1"/>
              <p:nvPr/>
            </p:nvSpPr>
            <p:spPr>
              <a:xfrm rot="16200000">
                <a:off x="887939" y="4622576"/>
                <a:ext cx="1383712" cy="523220"/>
              </a:xfrm>
              <a:prstGeom prst="rect">
                <a:avLst/>
              </a:prstGeom>
              <a:noFill/>
            </p:spPr>
            <p:txBody>
              <a:bodyPr wrap="none" rtlCol="0">
                <a:spAutoFit/>
              </a:bodyPr>
              <a:lstStyle/>
              <a:p>
                <a:r>
                  <a:rPr lang="en-US" sz="2800" dirty="0">
                    <a:solidFill>
                      <a:schemeClr val="bg1"/>
                    </a:solidFill>
                  </a:rPr>
                  <a:t>Density</a:t>
                </a:r>
              </a:p>
            </p:txBody>
          </p:sp>
        </p:grpSp>
        <p:pic>
          <p:nvPicPr>
            <p:cNvPr id="10" name="Picture 9">
              <a:extLst>
                <a:ext uri="{FF2B5EF4-FFF2-40B4-BE49-F238E27FC236}">
                  <a16:creationId xmlns:a16="http://schemas.microsoft.com/office/drawing/2014/main" id="{586D43A1-81A5-6445-845B-DF52451C0FE2}"/>
                </a:ext>
              </a:extLst>
            </p:cNvPr>
            <p:cNvPicPr>
              <a:picLocks noChangeAspect="1"/>
            </p:cNvPicPr>
            <p:nvPr/>
          </p:nvPicPr>
          <p:blipFill>
            <a:blip r:embed="rId4"/>
            <a:stretch>
              <a:fillRect/>
            </a:stretch>
          </p:blipFill>
          <p:spPr>
            <a:xfrm>
              <a:off x="2179918" y="6039383"/>
              <a:ext cx="3822326" cy="659744"/>
            </a:xfrm>
            <a:prstGeom prst="rect">
              <a:avLst/>
            </a:prstGeom>
          </p:spPr>
        </p:pic>
      </p:grpSp>
      <p:grpSp>
        <p:nvGrpSpPr>
          <p:cNvPr id="19" name="Group 18">
            <a:extLst>
              <a:ext uri="{FF2B5EF4-FFF2-40B4-BE49-F238E27FC236}">
                <a16:creationId xmlns:a16="http://schemas.microsoft.com/office/drawing/2014/main" id="{E4F1E290-F174-5242-94D8-9BE3005421B5}"/>
              </a:ext>
            </a:extLst>
          </p:cNvPr>
          <p:cNvGrpSpPr/>
          <p:nvPr/>
        </p:nvGrpSpPr>
        <p:grpSpPr>
          <a:xfrm>
            <a:off x="6202890" y="3489260"/>
            <a:ext cx="3790849" cy="1005995"/>
            <a:chOff x="5995987" y="3313653"/>
            <a:chExt cx="3931119" cy="1043219"/>
          </a:xfrm>
        </p:grpSpPr>
        <p:sp>
          <p:nvSpPr>
            <p:cNvPr id="18" name="Rectangle 17">
              <a:extLst>
                <a:ext uri="{FF2B5EF4-FFF2-40B4-BE49-F238E27FC236}">
                  <a16:creationId xmlns:a16="http://schemas.microsoft.com/office/drawing/2014/main" id="{FA303302-10E8-F14C-9DA5-CB72063BAA2C}"/>
                </a:ext>
              </a:extLst>
            </p:cNvPr>
            <p:cNvSpPr/>
            <p:nvPr/>
          </p:nvSpPr>
          <p:spPr>
            <a:xfrm>
              <a:off x="9102353" y="3313653"/>
              <a:ext cx="824753" cy="1043219"/>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75866CCA-BCB4-CD47-B407-F50DC0F9B951}"/>
                </a:ext>
              </a:extLst>
            </p:cNvPr>
            <p:cNvPicPr>
              <a:picLocks noChangeAspect="1"/>
            </p:cNvPicPr>
            <p:nvPr/>
          </p:nvPicPr>
          <p:blipFill>
            <a:blip r:embed="rId5"/>
            <a:stretch>
              <a:fillRect/>
            </a:stretch>
          </p:blipFill>
          <p:spPr>
            <a:xfrm>
              <a:off x="5995987" y="3313653"/>
              <a:ext cx="3621741" cy="1043219"/>
            </a:xfrm>
            <a:prstGeom prst="rect">
              <a:avLst/>
            </a:prstGeom>
          </p:spPr>
        </p:pic>
      </p:grpSp>
      <p:grpSp>
        <p:nvGrpSpPr>
          <p:cNvPr id="22" name="Group 21">
            <a:extLst>
              <a:ext uri="{FF2B5EF4-FFF2-40B4-BE49-F238E27FC236}">
                <a16:creationId xmlns:a16="http://schemas.microsoft.com/office/drawing/2014/main" id="{EF758A0D-C0BD-D641-9464-DCBA68A43AB1}"/>
              </a:ext>
            </a:extLst>
          </p:cNvPr>
          <p:cNvGrpSpPr/>
          <p:nvPr/>
        </p:nvGrpSpPr>
        <p:grpSpPr>
          <a:xfrm>
            <a:off x="6202889" y="4494786"/>
            <a:ext cx="5532967" cy="1005994"/>
            <a:chOff x="6202889" y="4494786"/>
            <a:chExt cx="5532967" cy="1005994"/>
          </a:xfrm>
        </p:grpSpPr>
        <p:pic>
          <p:nvPicPr>
            <p:cNvPr id="20" name="Picture 19">
              <a:extLst>
                <a:ext uri="{FF2B5EF4-FFF2-40B4-BE49-F238E27FC236}">
                  <a16:creationId xmlns:a16="http://schemas.microsoft.com/office/drawing/2014/main" id="{9A454821-5938-4045-9A30-65C797A46858}"/>
                </a:ext>
              </a:extLst>
            </p:cNvPr>
            <p:cNvPicPr>
              <a:picLocks noChangeAspect="1"/>
            </p:cNvPicPr>
            <p:nvPr/>
          </p:nvPicPr>
          <p:blipFill>
            <a:blip r:embed="rId6"/>
            <a:stretch>
              <a:fillRect/>
            </a:stretch>
          </p:blipFill>
          <p:spPr>
            <a:xfrm>
              <a:off x="6202889" y="4494786"/>
              <a:ext cx="5532967" cy="1005994"/>
            </a:xfrm>
            <a:prstGeom prst="rect">
              <a:avLst/>
            </a:prstGeom>
          </p:spPr>
        </p:pic>
        <p:sp>
          <p:nvSpPr>
            <p:cNvPr id="21" name="Rectangle 20">
              <a:extLst>
                <a:ext uri="{FF2B5EF4-FFF2-40B4-BE49-F238E27FC236}">
                  <a16:creationId xmlns:a16="http://schemas.microsoft.com/office/drawing/2014/main" id="{01B6B2E1-2224-2A4C-BC05-A7BB8F4BEAEE}"/>
                </a:ext>
              </a:extLst>
            </p:cNvPr>
            <p:cNvSpPr/>
            <p:nvPr/>
          </p:nvSpPr>
          <p:spPr>
            <a:xfrm>
              <a:off x="8521430" y="5045486"/>
              <a:ext cx="330740" cy="4338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1235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6E972A-C6F7-3F49-A5AC-67119A9B69B5}"/>
              </a:ext>
            </a:extLst>
          </p:cNvPr>
          <p:cNvPicPr>
            <a:picLocks noChangeAspect="1"/>
          </p:cNvPicPr>
          <p:nvPr/>
        </p:nvPicPr>
        <p:blipFill>
          <a:blip r:embed="rId2"/>
          <a:stretch>
            <a:fillRect/>
          </a:stretch>
        </p:blipFill>
        <p:spPr>
          <a:xfrm>
            <a:off x="429024" y="307415"/>
            <a:ext cx="4374776" cy="6243170"/>
          </a:xfrm>
          <a:prstGeom prst="rect">
            <a:avLst/>
          </a:prstGeom>
        </p:spPr>
      </p:pic>
      <p:grpSp>
        <p:nvGrpSpPr>
          <p:cNvPr id="6" name="Group 5">
            <a:extLst>
              <a:ext uri="{FF2B5EF4-FFF2-40B4-BE49-F238E27FC236}">
                <a16:creationId xmlns:a16="http://schemas.microsoft.com/office/drawing/2014/main" id="{6E309D52-6DDB-4042-BFD2-7A7AA1F8F475}"/>
              </a:ext>
            </a:extLst>
          </p:cNvPr>
          <p:cNvGrpSpPr/>
          <p:nvPr/>
        </p:nvGrpSpPr>
        <p:grpSpPr>
          <a:xfrm>
            <a:off x="5153741" y="1099836"/>
            <a:ext cx="6331010" cy="4658328"/>
            <a:chOff x="5877181" y="2133529"/>
            <a:chExt cx="6003102" cy="4417055"/>
          </a:xfrm>
        </p:grpSpPr>
        <p:pic>
          <p:nvPicPr>
            <p:cNvPr id="7" name="Picture 6">
              <a:extLst>
                <a:ext uri="{FF2B5EF4-FFF2-40B4-BE49-F238E27FC236}">
                  <a16:creationId xmlns:a16="http://schemas.microsoft.com/office/drawing/2014/main" id="{3BE157F8-EF82-654B-9A64-2FC1EEE03278}"/>
                </a:ext>
              </a:extLst>
            </p:cNvPr>
            <p:cNvPicPr>
              <a:picLocks noChangeAspect="1"/>
            </p:cNvPicPr>
            <p:nvPr/>
          </p:nvPicPr>
          <p:blipFill>
            <a:blip r:embed="rId3"/>
            <a:stretch>
              <a:fillRect/>
            </a:stretch>
          </p:blipFill>
          <p:spPr>
            <a:xfrm>
              <a:off x="5877181" y="2133529"/>
              <a:ext cx="6003102" cy="4417055"/>
            </a:xfrm>
            <a:prstGeom prst="rect">
              <a:avLst/>
            </a:prstGeom>
          </p:spPr>
        </p:pic>
        <p:sp>
          <p:nvSpPr>
            <p:cNvPr id="8" name="Rectangle 7">
              <a:extLst>
                <a:ext uri="{FF2B5EF4-FFF2-40B4-BE49-F238E27FC236}">
                  <a16:creationId xmlns:a16="http://schemas.microsoft.com/office/drawing/2014/main" id="{271AC4C2-B131-DD46-922D-4FE5ED5C9230}"/>
                </a:ext>
              </a:extLst>
            </p:cNvPr>
            <p:cNvSpPr/>
            <p:nvPr/>
          </p:nvSpPr>
          <p:spPr>
            <a:xfrm>
              <a:off x="5919537" y="2294021"/>
              <a:ext cx="609600" cy="60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333945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261164-5FC2-CB40-91E3-FFF9286B0EFD}"/>
              </a:ext>
            </a:extLst>
          </p:cNvPr>
          <p:cNvSpPr/>
          <p:nvPr/>
        </p:nvSpPr>
        <p:spPr>
          <a:xfrm>
            <a:off x="742545" y="457200"/>
            <a:ext cx="10813409" cy="5943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AE1FEEB-3FC8-414D-A0F4-5F52DA79D322}"/>
              </a:ext>
            </a:extLst>
          </p:cNvPr>
          <p:cNvPicPr>
            <a:picLocks noChangeAspect="1"/>
          </p:cNvPicPr>
          <p:nvPr/>
        </p:nvPicPr>
        <p:blipFill>
          <a:blip r:embed="rId3"/>
          <a:stretch>
            <a:fillRect/>
          </a:stretch>
        </p:blipFill>
        <p:spPr>
          <a:xfrm>
            <a:off x="742545" y="457200"/>
            <a:ext cx="3352800" cy="5943600"/>
          </a:xfrm>
          <a:prstGeom prst="rect">
            <a:avLst/>
          </a:prstGeom>
        </p:spPr>
      </p:pic>
      <p:pic>
        <p:nvPicPr>
          <p:cNvPr id="5" name="Picture 4">
            <a:extLst>
              <a:ext uri="{FF2B5EF4-FFF2-40B4-BE49-F238E27FC236}">
                <a16:creationId xmlns:a16="http://schemas.microsoft.com/office/drawing/2014/main" id="{B3C83E51-811A-7142-8DD5-8F7684F85360}"/>
              </a:ext>
            </a:extLst>
          </p:cNvPr>
          <p:cNvPicPr>
            <a:picLocks noChangeAspect="1"/>
          </p:cNvPicPr>
          <p:nvPr/>
        </p:nvPicPr>
        <p:blipFill>
          <a:blip r:embed="rId4"/>
          <a:stretch>
            <a:fillRect/>
          </a:stretch>
        </p:blipFill>
        <p:spPr>
          <a:xfrm>
            <a:off x="4495801" y="457200"/>
            <a:ext cx="3723371" cy="3219855"/>
          </a:xfrm>
          <a:prstGeom prst="rect">
            <a:avLst/>
          </a:prstGeom>
        </p:spPr>
      </p:pic>
      <p:pic>
        <p:nvPicPr>
          <p:cNvPr id="6" name="Picture 5">
            <a:extLst>
              <a:ext uri="{FF2B5EF4-FFF2-40B4-BE49-F238E27FC236}">
                <a16:creationId xmlns:a16="http://schemas.microsoft.com/office/drawing/2014/main" id="{D5D547F5-5066-A946-9B92-83E38A5B44C9}"/>
              </a:ext>
            </a:extLst>
          </p:cNvPr>
          <p:cNvPicPr>
            <a:picLocks noChangeAspect="1"/>
          </p:cNvPicPr>
          <p:nvPr/>
        </p:nvPicPr>
        <p:blipFill>
          <a:blip r:embed="rId5"/>
          <a:stretch>
            <a:fillRect/>
          </a:stretch>
        </p:blipFill>
        <p:spPr>
          <a:xfrm>
            <a:off x="7696200" y="2988554"/>
            <a:ext cx="3859754" cy="3412246"/>
          </a:xfrm>
          <a:prstGeom prst="rect">
            <a:avLst/>
          </a:prstGeom>
        </p:spPr>
      </p:pic>
    </p:spTree>
    <p:extLst>
      <p:ext uri="{BB962C8B-B14F-4D97-AF65-F5344CB8AC3E}">
        <p14:creationId xmlns:p14="http://schemas.microsoft.com/office/powerpoint/2010/main" val="24420851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A71F8-3E70-B440-8A28-03A6CA1B949B}"/>
              </a:ext>
            </a:extLst>
          </p:cNvPr>
          <p:cNvSpPr>
            <a:spLocks noGrp="1"/>
          </p:cNvSpPr>
          <p:nvPr>
            <p:ph type="title"/>
          </p:nvPr>
        </p:nvSpPr>
        <p:spPr/>
        <p:txBody>
          <a:bodyPr/>
          <a:lstStyle/>
          <a:p>
            <a:r>
              <a:rPr lang="en-US" dirty="0"/>
              <a:t>~50% More IDs at 1% FDR</a:t>
            </a:r>
          </a:p>
        </p:txBody>
      </p:sp>
      <p:pic>
        <p:nvPicPr>
          <p:cNvPr id="7" name="Picture 6">
            <a:extLst>
              <a:ext uri="{FF2B5EF4-FFF2-40B4-BE49-F238E27FC236}">
                <a16:creationId xmlns:a16="http://schemas.microsoft.com/office/drawing/2014/main" id="{A455F9A5-C316-6B46-A51C-C51B32D112D2}"/>
              </a:ext>
            </a:extLst>
          </p:cNvPr>
          <p:cNvPicPr>
            <a:picLocks noChangeAspect="1"/>
          </p:cNvPicPr>
          <p:nvPr/>
        </p:nvPicPr>
        <p:blipFill>
          <a:blip r:embed="rId3"/>
          <a:stretch>
            <a:fillRect/>
          </a:stretch>
        </p:blipFill>
        <p:spPr>
          <a:xfrm>
            <a:off x="1027385" y="1570202"/>
            <a:ext cx="4569373" cy="4583476"/>
          </a:xfrm>
          <a:prstGeom prst="rect">
            <a:avLst/>
          </a:prstGeom>
        </p:spPr>
      </p:pic>
      <p:pic>
        <p:nvPicPr>
          <p:cNvPr id="8" name="Picture 7">
            <a:extLst>
              <a:ext uri="{FF2B5EF4-FFF2-40B4-BE49-F238E27FC236}">
                <a16:creationId xmlns:a16="http://schemas.microsoft.com/office/drawing/2014/main" id="{B5BA20A9-33E5-F64B-92CC-29B6A910DEF1}"/>
              </a:ext>
            </a:extLst>
          </p:cNvPr>
          <p:cNvPicPr>
            <a:picLocks noChangeAspect="1"/>
          </p:cNvPicPr>
          <p:nvPr/>
        </p:nvPicPr>
        <p:blipFill>
          <a:blip r:embed="rId4"/>
          <a:stretch>
            <a:fillRect/>
          </a:stretch>
        </p:blipFill>
        <p:spPr>
          <a:xfrm>
            <a:off x="6148224" y="1651592"/>
            <a:ext cx="5016391" cy="4420695"/>
          </a:xfrm>
          <a:prstGeom prst="rect">
            <a:avLst/>
          </a:prstGeom>
        </p:spPr>
      </p:pic>
    </p:spTree>
    <p:extLst>
      <p:ext uri="{BB962C8B-B14F-4D97-AF65-F5344CB8AC3E}">
        <p14:creationId xmlns:p14="http://schemas.microsoft.com/office/powerpoint/2010/main" val="2545358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C8FE9-6C93-FC41-95D9-4107B9F9B1A1}"/>
              </a:ext>
            </a:extLst>
          </p:cNvPr>
          <p:cNvSpPr>
            <a:spLocks noGrp="1"/>
          </p:cNvSpPr>
          <p:nvPr>
            <p:ph type="title"/>
          </p:nvPr>
        </p:nvSpPr>
        <p:spPr>
          <a:xfrm>
            <a:off x="288554" y="359229"/>
            <a:ext cx="10515600" cy="979714"/>
          </a:xfrm>
        </p:spPr>
        <p:txBody>
          <a:bodyPr>
            <a:normAutofit/>
          </a:bodyPr>
          <a:lstStyle/>
          <a:p>
            <a:r>
              <a:rPr lang="en-US" sz="5400" dirty="0"/>
              <a:t>De-novo sequencing</a:t>
            </a:r>
          </a:p>
        </p:txBody>
      </p:sp>
      <p:pic>
        <p:nvPicPr>
          <p:cNvPr id="4" name="Picture 3">
            <a:extLst>
              <a:ext uri="{FF2B5EF4-FFF2-40B4-BE49-F238E27FC236}">
                <a16:creationId xmlns:a16="http://schemas.microsoft.com/office/drawing/2014/main" id="{31211E7B-A26F-5149-94B5-063644A52FD5}"/>
              </a:ext>
            </a:extLst>
          </p:cNvPr>
          <p:cNvPicPr>
            <a:picLocks noChangeAspect="1"/>
          </p:cNvPicPr>
          <p:nvPr/>
        </p:nvPicPr>
        <p:blipFill rotWithShape="1">
          <a:blip r:embed="rId3"/>
          <a:srcRect t="10495" b="11836"/>
          <a:stretch/>
        </p:blipFill>
        <p:spPr>
          <a:xfrm>
            <a:off x="475167" y="1538624"/>
            <a:ext cx="4551498" cy="4960147"/>
          </a:xfrm>
          <a:prstGeom prst="rect">
            <a:avLst/>
          </a:prstGeom>
        </p:spPr>
      </p:pic>
      <p:pic>
        <p:nvPicPr>
          <p:cNvPr id="5" name="Picture 4">
            <a:extLst>
              <a:ext uri="{FF2B5EF4-FFF2-40B4-BE49-F238E27FC236}">
                <a16:creationId xmlns:a16="http://schemas.microsoft.com/office/drawing/2014/main" id="{2081306F-BFF0-A442-A570-E9F00511B7F5}"/>
              </a:ext>
            </a:extLst>
          </p:cNvPr>
          <p:cNvPicPr>
            <a:picLocks noChangeAspect="1"/>
          </p:cNvPicPr>
          <p:nvPr/>
        </p:nvPicPr>
        <p:blipFill rotWithShape="1">
          <a:blip r:embed="rId3"/>
          <a:srcRect l="8421" t="91228" r="30175"/>
          <a:stretch/>
        </p:blipFill>
        <p:spPr>
          <a:xfrm>
            <a:off x="5671336" y="1579320"/>
            <a:ext cx="5620833" cy="1126670"/>
          </a:xfrm>
          <a:prstGeom prst="rect">
            <a:avLst/>
          </a:prstGeom>
        </p:spPr>
      </p:pic>
      <p:sp>
        <p:nvSpPr>
          <p:cNvPr id="6" name="TextBox 5">
            <a:extLst>
              <a:ext uri="{FF2B5EF4-FFF2-40B4-BE49-F238E27FC236}">
                <a16:creationId xmlns:a16="http://schemas.microsoft.com/office/drawing/2014/main" id="{E9C831EF-4D54-F048-8910-654164B3C758}"/>
              </a:ext>
            </a:extLst>
          </p:cNvPr>
          <p:cNvSpPr txBox="1"/>
          <p:nvPr/>
        </p:nvSpPr>
        <p:spPr>
          <a:xfrm>
            <a:off x="5546354" y="3003299"/>
            <a:ext cx="5718232" cy="584775"/>
          </a:xfrm>
          <a:prstGeom prst="rect">
            <a:avLst/>
          </a:prstGeom>
          <a:noFill/>
        </p:spPr>
        <p:txBody>
          <a:bodyPr wrap="none" rtlCol="0">
            <a:spAutoFit/>
          </a:bodyPr>
          <a:lstStyle/>
          <a:p>
            <a:r>
              <a:rPr lang="en-US" sz="3200" dirty="0"/>
              <a:t>De-novo may be challenging...</a:t>
            </a:r>
          </a:p>
        </p:txBody>
      </p:sp>
      <p:pic>
        <p:nvPicPr>
          <p:cNvPr id="3" name="Picture 2">
            <a:extLst>
              <a:ext uri="{FF2B5EF4-FFF2-40B4-BE49-F238E27FC236}">
                <a16:creationId xmlns:a16="http://schemas.microsoft.com/office/drawing/2014/main" id="{DCAFE29A-5993-514F-8519-9EB1614A5470}"/>
              </a:ext>
            </a:extLst>
          </p:cNvPr>
          <p:cNvPicPr>
            <a:picLocks noChangeAspect="1"/>
          </p:cNvPicPr>
          <p:nvPr/>
        </p:nvPicPr>
        <p:blipFill>
          <a:blip r:embed="rId4"/>
          <a:stretch>
            <a:fillRect/>
          </a:stretch>
        </p:blipFill>
        <p:spPr>
          <a:xfrm>
            <a:off x="5937830" y="3675826"/>
            <a:ext cx="4660520" cy="2886740"/>
          </a:xfrm>
          <a:prstGeom prst="rect">
            <a:avLst/>
          </a:prstGeom>
        </p:spPr>
      </p:pic>
    </p:spTree>
    <p:extLst>
      <p:ext uri="{BB962C8B-B14F-4D97-AF65-F5344CB8AC3E}">
        <p14:creationId xmlns:p14="http://schemas.microsoft.com/office/powerpoint/2010/main" val="132828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F20B7A-793D-E648-B646-77985B5B0923}"/>
              </a:ext>
            </a:extLst>
          </p:cNvPr>
          <p:cNvPicPr>
            <a:picLocks noChangeAspect="1"/>
          </p:cNvPicPr>
          <p:nvPr/>
        </p:nvPicPr>
        <p:blipFill>
          <a:blip r:embed="rId2"/>
          <a:stretch>
            <a:fillRect/>
          </a:stretch>
        </p:blipFill>
        <p:spPr>
          <a:xfrm>
            <a:off x="2295338" y="366928"/>
            <a:ext cx="7601323" cy="6124143"/>
          </a:xfrm>
          <a:prstGeom prst="rect">
            <a:avLst/>
          </a:prstGeom>
        </p:spPr>
      </p:pic>
    </p:spTree>
    <p:extLst>
      <p:ext uri="{BB962C8B-B14F-4D97-AF65-F5344CB8AC3E}">
        <p14:creationId xmlns:p14="http://schemas.microsoft.com/office/powerpoint/2010/main" val="994334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78AEEE-F989-314D-B559-44A8AA7E4AFE}"/>
              </a:ext>
            </a:extLst>
          </p:cNvPr>
          <p:cNvPicPr>
            <a:picLocks noChangeAspect="1"/>
          </p:cNvPicPr>
          <p:nvPr/>
        </p:nvPicPr>
        <p:blipFill>
          <a:blip r:embed="rId3"/>
          <a:stretch>
            <a:fillRect/>
          </a:stretch>
        </p:blipFill>
        <p:spPr>
          <a:xfrm>
            <a:off x="1252362" y="343476"/>
            <a:ext cx="9687275" cy="6171048"/>
          </a:xfrm>
          <a:prstGeom prst="rect">
            <a:avLst/>
          </a:prstGeom>
        </p:spPr>
      </p:pic>
    </p:spTree>
    <p:extLst>
      <p:ext uri="{BB962C8B-B14F-4D97-AF65-F5344CB8AC3E}">
        <p14:creationId xmlns:p14="http://schemas.microsoft.com/office/powerpoint/2010/main" val="10369264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AFE48B8-7816-4A49-BBE0-93586A6DBCEB}"/>
              </a:ext>
            </a:extLst>
          </p:cNvPr>
          <p:cNvPicPr>
            <a:picLocks noGrp="1" noChangeAspect="1"/>
          </p:cNvPicPr>
          <p:nvPr>
            <p:ph idx="1"/>
          </p:nvPr>
        </p:nvPicPr>
        <p:blipFill>
          <a:blip r:embed="rId2"/>
          <a:stretch>
            <a:fillRect/>
          </a:stretch>
        </p:blipFill>
        <p:spPr>
          <a:xfrm>
            <a:off x="1230671" y="299757"/>
            <a:ext cx="9730657" cy="6258485"/>
          </a:xfrm>
          <a:prstGeom prst="rect">
            <a:avLst/>
          </a:prstGeom>
        </p:spPr>
      </p:pic>
    </p:spTree>
    <p:extLst>
      <p:ext uri="{BB962C8B-B14F-4D97-AF65-F5344CB8AC3E}">
        <p14:creationId xmlns:p14="http://schemas.microsoft.com/office/powerpoint/2010/main" val="9492690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1DF135-5482-2F4B-AF01-5BDEFD17E061}"/>
              </a:ext>
            </a:extLst>
          </p:cNvPr>
          <p:cNvPicPr>
            <a:picLocks noChangeAspect="1"/>
          </p:cNvPicPr>
          <p:nvPr/>
        </p:nvPicPr>
        <p:blipFill>
          <a:blip r:embed="rId3"/>
          <a:stretch>
            <a:fillRect/>
          </a:stretch>
        </p:blipFill>
        <p:spPr>
          <a:xfrm>
            <a:off x="593834" y="2500584"/>
            <a:ext cx="11004331" cy="3227937"/>
          </a:xfrm>
          <a:prstGeom prst="rect">
            <a:avLst/>
          </a:prstGeom>
        </p:spPr>
      </p:pic>
      <p:sp>
        <p:nvSpPr>
          <p:cNvPr id="5" name="Title 1">
            <a:extLst>
              <a:ext uri="{FF2B5EF4-FFF2-40B4-BE49-F238E27FC236}">
                <a16:creationId xmlns:a16="http://schemas.microsoft.com/office/drawing/2014/main" id="{C31893A3-2EB4-4B40-A777-87E5A4E2681E}"/>
              </a:ext>
            </a:extLst>
          </p:cNvPr>
          <p:cNvSpPr>
            <a:spLocks noGrp="1"/>
          </p:cNvSpPr>
          <p:nvPr>
            <p:ph type="title"/>
          </p:nvPr>
        </p:nvSpPr>
        <p:spPr>
          <a:xfrm>
            <a:off x="838200" y="365125"/>
            <a:ext cx="10515600" cy="1325563"/>
          </a:xfrm>
        </p:spPr>
        <p:txBody>
          <a:bodyPr/>
          <a:lstStyle/>
          <a:p>
            <a:r>
              <a:rPr lang="en-US" dirty="0"/>
              <a:t>How are they different?</a:t>
            </a:r>
          </a:p>
        </p:txBody>
      </p:sp>
    </p:spTree>
    <p:extLst>
      <p:ext uri="{BB962C8B-B14F-4D97-AF65-F5344CB8AC3E}">
        <p14:creationId xmlns:p14="http://schemas.microsoft.com/office/powerpoint/2010/main" val="2849401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69E7A2-964B-414E-BB7D-8836D3723274}"/>
              </a:ext>
            </a:extLst>
          </p:cNvPr>
          <p:cNvPicPr>
            <a:picLocks noChangeAspect="1"/>
          </p:cNvPicPr>
          <p:nvPr/>
        </p:nvPicPr>
        <p:blipFill>
          <a:blip r:embed="rId2"/>
          <a:stretch>
            <a:fillRect/>
          </a:stretch>
        </p:blipFill>
        <p:spPr>
          <a:xfrm>
            <a:off x="2901950" y="88900"/>
            <a:ext cx="6388100" cy="6680200"/>
          </a:xfrm>
          <a:prstGeom prst="rect">
            <a:avLst/>
          </a:prstGeom>
        </p:spPr>
      </p:pic>
    </p:spTree>
    <p:extLst>
      <p:ext uri="{BB962C8B-B14F-4D97-AF65-F5344CB8AC3E}">
        <p14:creationId xmlns:p14="http://schemas.microsoft.com/office/powerpoint/2010/main" val="28660164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7C8488-00CC-FC4B-BD2F-6DD3C51D9521}"/>
              </a:ext>
            </a:extLst>
          </p:cNvPr>
          <p:cNvPicPr>
            <a:picLocks noChangeAspect="1"/>
          </p:cNvPicPr>
          <p:nvPr/>
        </p:nvPicPr>
        <p:blipFill>
          <a:blip r:embed="rId2"/>
          <a:stretch>
            <a:fillRect/>
          </a:stretch>
        </p:blipFill>
        <p:spPr>
          <a:xfrm>
            <a:off x="3263900" y="488950"/>
            <a:ext cx="5664200" cy="5880100"/>
          </a:xfrm>
          <a:prstGeom prst="rect">
            <a:avLst/>
          </a:prstGeom>
        </p:spPr>
      </p:pic>
    </p:spTree>
    <p:extLst>
      <p:ext uri="{BB962C8B-B14F-4D97-AF65-F5344CB8AC3E}">
        <p14:creationId xmlns:p14="http://schemas.microsoft.com/office/powerpoint/2010/main" val="41481798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8EE4AA-FF04-6345-A087-CB2F267307C0}"/>
              </a:ext>
            </a:extLst>
          </p:cNvPr>
          <p:cNvPicPr>
            <a:picLocks noChangeAspect="1"/>
          </p:cNvPicPr>
          <p:nvPr/>
        </p:nvPicPr>
        <p:blipFill>
          <a:blip r:embed="rId2"/>
          <a:stretch>
            <a:fillRect/>
          </a:stretch>
        </p:blipFill>
        <p:spPr>
          <a:xfrm>
            <a:off x="441316" y="842402"/>
            <a:ext cx="11309368" cy="5173196"/>
          </a:xfrm>
          <a:prstGeom prst="rect">
            <a:avLst/>
          </a:prstGeom>
        </p:spPr>
      </p:pic>
    </p:spTree>
    <p:extLst>
      <p:ext uri="{BB962C8B-B14F-4D97-AF65-F5344CB8AC3E}">
        <p14:creationId xmlns:p14="http://schemas.microsoft.com/office/powerpoint/2010/main" val="316747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C8FE9-6C93-FC41-95D9-4107B9F9B1A1}"/>
              </a:ext>
            </a:extLst>
          </p:cNvPr>
          <p:cNvSpPr>
            <a:spLocks noGrp="1"/>
          </p:cNvSpPr>
          <p:nvPr>
            <p:ph type="title"/>
          </p:nvPr>
        </p:nvSpPr>
        <p:spPr>
          <a:xfrm>
            <a:off x="537935" y="664030"/>
            <a:ext cx="10515600" cy="979714"/>
          </a:xfrm>
        </p:spPr>
        <p:txBody>
          <a:bodyPr>
            <a:normAutofit/>
          </a:bodyPr>
          <a:lstStyle/>
          <a:p>
            <a:r>
              <a:rPr lang="en-US" sz="5000" dirty="0"/>
              <a:t>Hypothesis Testing</a:t>
            </a:r>
          </a:p>
        </p:txBody>
      </p:sp>
      <p:sp>
        <p:nvSpPr>
          <p:cNvPr id="4" name="Rounded Rectangle 3">
            <a:extLst>
              <a:ext uri="{FF2B5EF4-FFF2-40B4-BE49-F238E27FC236}">
                <a16:creationId xmlns:a16="http://schemas.microsoft.com/office/drawing/2014/main" id="{2F83D3C1-3DD2-6547-9173-C6C70C93FFF3}"/>
              </a:ext>
            </a:extLst>
          </p:cNvPr>
          <p:cNvSpPr/>
          <p:nvPr/>
        </p:nvSpPr>
        <p:spPr>
          <a:xfrm>
            <a:off x="7244552" y="1936385"/>
            <a:ext cx="4702629" cy="2815772"/>
          </a:xfrm>
          <a:prstGeom prst="roundRect">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E7B29FDC-6636-DE49-80B2-281388CED43D}"/>
              </a:ext>
            </a:extLst>
          </p:cNvPr>
          <p:cNvSpPr/>
          <p:nvPr/>
        </p:nvSpPr>
        <p:spPr>
          <a:xfrm>
            <a:off x="6742814" y="2545818"/>
            <a:ext cx="4702629" cy="2815772"/>
          </a:xfrm>
          <a:prstGeom prst="roundRect">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100070B-4142-1140-96B5-7B318E0F737D}"/>
              </a:ext>
            </a:extLst>
          </p:cNvPr>
          <p:cNvSpPr/>
          <p:nvPr/>
        </p:nvSpPr>
        <p:spPr>
          <a:xfrm>
            <a:off x="6099738" y="3125178"/>
            <a:ext cx="4702629" cy="2815772"/>
          </a:xfrm>
          <a:prstGeom prst="roundRect">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BE41BEE-BFF5-D74F-BF7A-1937F0E8E5EF}"/>
              </a:ext>
            </a:extLst>
          </p:cNvPr>
          <p:cNvCxnSpPr>
            <a:cxnSpLocks/>
          </p:cNvCxnSpPr>
          <p:nvPr/>
        </p:nvCxnSpPr>
        <p:spPr>
          <a:xfrm flipV="1">
            <a:off x="1202051" y="2804721"/>
            <a:ext cx="0" cy="811134"/>
          </a:xfrm>
          <a:prstGeom prst="line">
            <a:avLst/>
          </a:prstGeom>
          <a:ln w="1270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6BA9874-76EA-B649-9A34-3C2BEAFA66F9}"/>
              </a:ext>
            </a:extLst>
          </p:cNvPr>
          <p:cNvCxnSpPr>
            <a:cxnSpLocks/>
          </p:cNvCxnSpPr>
          <p:nvPr/>
        </p:nvCxnSpPr>
        <p:spPr>
          <a:xfrm flipV="1">
            <a:off x="1537694" y="3189881"/>
            <a:ext cx="0" cy="418268"/>
          </a:xfrm>
          <a:prstGeom prst="line">
            <a:avLst/>
          </a:prstGeom>
          <a:ln w="1270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483FF88-C52E-0C4F-9724-CAC80843482F}"/>
              </a:ext>
            </a:extLst>
          </p:cNvPr>
          <p:cNvCxnSpPr>
            <a:cxnSpLocks/>
          </p:cNvCxnSpPr>
          <p:nvPr/>
        </p:nvCxnSpPr>
        <p:spPr>
          <a:xfrm flipV="1">
            <a:off x="1969494" y="3047877"/>
            <a:ext cx="0" cy="560272"/>
          </a:xfrm>
          <a:prstGeom prst="line">
            <a:avLst/>
          </a:prstGeom>
          <a:ln w="1270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FF68E42-76B3-D545-9A53-813D89CD12FB}"/>
              </a:ext>
            </a:extLst>
          </p:cNvPr>
          <p:cNvCxnSpPr>
            <a:cxnSpLocks/>
          </p:cNvCxnSpPr>
          <p:nvPr/>
        </p:nvCxnSpPr>
        <p:spPr>
          <a:xfrm flipV="1">
            <a:off x="2330536" y="3047877"/>
            <a:ext cx="0" cy="539868"/>
          </a:xfrm>
          <a:prstGeom prst="line">
            <a:avLst/>
          </a:prstGeom>
          <a:ln w="1270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8F0BAB0-0F11-BD4D-A9CF-E177E2619783}"/>
              </a:ext>
            </a:extLst>
          </p:cNvPr>
          <p:cNvCxnSpPr>
            <a:cxnSpLocks/>
          </p:cNvCxnSpPr>
          <p:nvPr/>
        </p:nvCxnSpPr>
        <p:spPr>
          <a:xfrm flipV="1">
            <a:off x="2746008" y="2611976"/>
            <a:ext cx="0" cy="994702"/>
          </a:xfrm>
          <a:prstGeom prst="line">
            <a:avLst/>
          </a:prstGeom>
          <a:ln w="1270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6B6DE9-74D9-F347-AE80-16EA3DED5419}"/>
              </a:ext>
            </a:extLst>
          </p:cNvPr>
          <p:cNvCxnSpPr>
            <a:cxnSpLocks/>
          </p:cNvCxnSpPr>
          <p:nvPr/>
        </p:nvCxnSpPr>
        <p:spPr>
          <a:xfrm flipV="1">
            <a:off x="3440016" y="3189881"/>
            <a:ext cx="0" cy="397862"/>
          </a:xfrm>
          <a:prstGeom prst="line">
            <a:avLst/>
          </a:prstGeom>
          <a:ln w="1270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24E998B-E190-2F4D-865D-DC25B592B6F5}"/>
              </a:ext>
            </a:extLst>
          </p:cNvPr>
          <p:cNvCxnSpPr>
            <a:cxnSpLocks/>
          </p:cNvCxnSpPr>
          <p:nvPr/>
        </p:nvCxnSpPr>
        <p:spPr>
          <a:xfrm flipV="1">
            <a:off x="3890822" y="2169876"/>
            <a:ext cx="0" cy="1417868"/>
          </a:xfrm>
          <a:prstGeom prst="line">
            <a:avLst/>
          </a:prstGeom>
          <a:ln w="1270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A0E99E-438D-6643-88DD-952965C858DA}"/>
              </a:ext>
            </a:extLst>
          </p:cNvPr>
          <p:cNvCxnSpPr>
            <a:cxnSpLocks/>
          </p:cNvCxnSpPr>
          <p:nvPr/>
        </p:nvCxnSpPr>
        <p:spPr>
          <a:xfrm flipV="1">
            <a:off x="3166922" y="2878809"/>
            <a:ext cx="0" cy="710404"/>
          </a:xfrm>
          <a:prstGeom prst="line">
            <a:avLst/>
          </a:prstGeom>
          <a:ln w="1270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51939B0-10A6-5744-8943-0D1DA756B86A}"/>
              </a:ext>
            </a:extLst>
          </p:cNvPr>
          <p:cNvCxnSpPr>
            <a:cxnSpLocks/>
          </p:cNvCxnSpPr>
          <p:nvPr/>
        </p:nvCxnSpPr>
        <p:spPr>
          <a:xfrm>
            <a:off x="715303" y="3575043"/>
            <a:ext cx="3545068"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99A1F272-DB56-E746-909C-1BBAF3B537A8}"/>
              </a:ext>
            </a:extLst>
          </p:cNvPr>
          <p:cNvGrpSpPr/>
          <p:nvPr/>
        </p:nvGrpSpPr>
        <p:grpSpPr>
          <a:xfrm>
            <a:off x="5569966" y="3728047"/>
            <a:ext cx="4702629" cy="2815772"/>
            <a:chOff x="6096000" y="3429000"/>
            <a:chExt cx="4702629" cy="2815772"/>
          </a:xfrm>
        </p:grpSpPr>
        <p:sp>
          <p:nvSpPr>
            <p:cNvPr id="16" name="Rounded Rectangle 15">
              <a:extLst>
                <a:ext uri="{FF2B5EF4-FFF2-40B4-BE49-F238E27FC236}">
                  <a16:creationId xmlns:a16="http://schemas.microsoft.com/office/drawing/2014/main" id="{11D50479-AA39-8945-9B7E-F3E156987E0E}"/>
                </a:ext>
              </a:extLst>
            </p:cNvPr>
            <p:cNvSpPr/>
            <p:nvPr/>
          </p:nvSpPr>
          <p:spPr>
            <a:xfrm>
              <a:off x="6096000" y="3429000"/>
              <a:ext cx="4702629" cy="2815772"/>
            </a:xfrm>
            <a:prstGeom prst="roundRect">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7F9768AD-5C05-EF43-BCDA-488F40F67B34}"/>
                </a:ext>
              </a:extLst>
            </p:cNvPr>
            <p:cNvCxnSpPr>
              <a:cxnSpLocks/>
            </p:cNvCxnSpPr>
            <p:nvPr/>
          </p:nvCxnSpPr>
          <p:spPr>
            <a:xfrm flipV="1">
              <a:off x="7014199" y="4226349"/>
              <a:ext cx="0" cy="131265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177B903-A608-7E48-B667-AAC868304712}"/>
                </a:ext>
              </a:extLst>
            </p:cNvPr>
            <p:cNvCxnSpPr>
              <a:cxnSpLocks/>
            </p:cNvCxnSpPr>
            <p:nvPr/>
          </p:nvCxnSpPr>
          <p:spPr>
            <a:xfrm flipV="1">
              <a:off x="7300683" y="4226349"/>
              <a:ext cx="0" cy="1304952"/>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40A7EB8-15F6-C54C-9E1A-5A6280DE71BD}"/>
                </a:ext>
              </a:extLst>
            </p:cNvPr>
            <p:cNvCxnSpPr>
              <a:cxnSpLocks/>
            </p:cNvCxnSpPr>
            <p:nvPr/>
          </p:nvCxnSpPr>
          <p:spPr>
            <a:xfrm flipV="1">
              <a:off x="7879963" y="4236182"/>
              <a:ext cx="0" cy="1295120"/>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F215B19-4C2D-3646-88C7-9F04D8CE9ED9}"/>
                </a:ext>
              </a:extLst>
            </p:cNvPr>
            <p:cNvCxnSpPr>
              <a:cxnSpLocks/>
            </p:cNvCxnSpPr>
            <p:nvPr/>
          </p:nvCxnSpPr>
          <p:spPr>
            <a:xfrm flipV="1">
              <a:off x="8113188" y="4216517"/>
              <a:ext cx="0" cy="1294380"/>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E9AEE7A-4460-524C-85CA-3010846653A6}"/>
                </a:ext>
              </a:extLst>
            </p:cNvPr>
            <p:cNvCxnSpPr>
              <a:cxnSpLocks/>
            </p:cNvCxnSpPr>
            <p:nvPr/>
          </p:nvCxnSpPr>
          <p:spPr>
            <a:xfrm flipV="1">
              <a:off x="8715469" y="4236182"/>
              <a:ext cx="0" cy="1293648"/>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A54649B-8EE2-0E4D-AF9A-DB07F222337F}"/>
                </a:ext>
              </a:extLst>
            </p:cNvPr>
            <p:cNvCxnSpPr>
              <a:cxnSpLocks/>
            </p:cNvCxnSpPr>
            <p:nvPr/>
          </p:nvCxnSpPr>
          <p:spPr>
            <a:xfrm flipV="1">
              <a:off x="9576627" y="4226349"/>
              <a:ext cx="0" cy="1284546"/>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CC67869-C580-7345-AE63-3A345396239C}"/>
                </a:ext>
              </a:extLst>
            </p:cNvPr>
            <p:cNvCxnSpPr>
              <a:cxnSpLocks/>
            </p:cNvCxnSpPr>
            <p:nvPr/>
          </p:nvCxnSpPr>
          <p:spPr>
            <a:xfrm flipV="1">
              <a:off x="9801291" y="4236182"/>
              <a:ext cx="0" cy="1274714"/>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6573D83-8E4E-2746-BDBB-DB4AC563547F}"/>
                </a:ext>
              </a:extLst>
            </p:cNvPr>
            <p:cNvCxnSpPr>
              <a:cxnSpLocks/>
            </p:cNvCxnSpPr>
            <p:nvPr/>
          </p:nvCxnSpPr>
          <p:spPr>
            <a:xfrm flipV="1">
              <a:off x="9323195" y="4226349"/>
              <a:ext cx="0" cy="1286016"/>
            </a:xfrm>
            <a:prstGeom prst="line">
              <a:avLst/>
            </a:prstGeom>
            <a:ln w="1270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3384395-4EE3-2A4B-B5F4-72807E55E7EA}"/>
                </a:ext>
              </a:extLst>
            </p:cNvPr>
            <p:cNvCxnSpPr>
              <a:cxnSpLocks/>
            </p:cNvCxnSpPr>
            <p:nvPr/>
          </p:nvCxnSpPr>
          <p:spPr>
            <a:xfrm>
              <a:off x="6625772" y="5498195"/>
              <a:ext cx="3545068" cy="0"/>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6" name="Straight Arrow Connector 25">
            <a:extLst>
              <a:ext uri="{FF2B5EF4-FFF2-40B4-BE49-F238E27FC236}">
                <a16:creationId xmlns:a16="http://schemas.microsoft.com/office/drawing/2014/main" id="{C9F99A50-2336-3945-9F7E-96301E4A67C3}"/>
              </a:ext>
            </a:extLst>
          </p:cNvPr>
          <p:cNvCxnSpPr>
            <a:cxnSpLocks/>
          </p:cNvCxnSpPr>
          <p:nvPr/>
        </p:nvCxnSpPr>
        <p:spPr>
          <a:xfrm>
            <a:off x="4375983" y="2832323"/>
            <a:ext cx="1364417" cy="5966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BDC3B76-1704-074D-ABC5-DB9E8D923027}"/>
              </a:ext>
            </a:extLst>
          </p:cNvPr>
          <p:cNvSpPr txBox="1"/>
          <p:nvPr/>
        </p:nvSpPr>
        <p:spPr>
          <a:xfrm>
            <a:off x="7092170" y="3846024"/>
            <a:ext cx="1688283" cy="523220"/>
          </a:xfrm>
          <a:prstGeom prst="rect">
            <a:avLst/>
          </a:prstGeom>
          <a:noFill/>
        </p:spPr>
        <p:txBody>
          <a:bodyPr wrap="none" rtlCol="0">
            <a:spAutoFit/>
          </a:bodyPr>
          <a:lstStyle/>
          <a:p>
            <a:r>
              <a:rPr lang="en-US" sz="2800" dirty="0">
                <a:solidFill>
                  <a:schemeClr val="bg1"/>
                </a:solidFill>
                <a:latin typeface="Courier" pitchFamily="2" charset="0"/>
              </a:rPr>
              <a:t>AQSEAEK</a:t>
            </a:r>
          </a:p>
        </p:txBody>
      </p:sp>
      <p:sp>
        <p:nvSpPr>
          <p:cNvPr id="42" name="TextBox 41">
            <a:extLst>
              <a:ext uri="{FF2B5EF4-FFF2-40B4-BE49-F238E27FC236}">
                <a16:creationId xmlns:a16="http://schemas.microsoft.com/office/drawing/2014/main" id="{8F6B8C6F-45D9-A946-861C-A9E3EBE9806C}"/>
              </a:ext>
            </a:extLst>
          </p:cNvPr>
          <p:cNvSpPr txBox="1"/>
          <p:nvPr/>
        </p:nvSpPr>
        <p:spPr>
          <a:xfrm>
            <a:off x="7656211" y="3167390"/>
            <a:ext cx="829073" cy="523220"/>
          </a:xfrm>
          <a:prstGeom prst="rect">
            <a:avLst/>
          </a:prstGeom>
          <a:noFill/>
        </p:spPr>
        <p:txBody>
          <a:bodyPr wrap="none" rtlCol="0">
            <a:spAutoFit/>
          </a:bodyPr>
          <a:lstStyle/>
          <a:p>
            <a:r>
              <a:rPr lang="en-US" sz="2800" dirty="0">
                <a:solidFill>
                  <a:schemeClr val="bg1"/>
                </a:solidFill>
                <a:latin typeface="Courier" pitchFamily="2" charset="0"/>
              </a:rPr>
              <a:t>...</a:t>
            </a:r>
          </a:p>
        </p:txBody>
      </p:sp>
      <p:sp>
        <p:nvSpPr>
          <p:cNvPr id="43" name="TextBox 42">
            <a:extLst>
              <a:ext uri="{FF2B5EF4-FFF2-40B4-BE49-F238E27FC236}">
                <a16:creationId xmlns:a16="http://schemas.microsoft.com/office/drawing/2014/main" id="{2ECAC06B-B2BF-1742-99DD-CE500E1C2E2F}"/>
              </a:ext>
            </a:extLst>
          </p:cNvPr>
          <p:cNvSpPr txBox="1"/>
          <p:nvPr/>
        </p:nvSpPr>
        <p:spPr>
          <a:xfrm>
            <a:off x="8249986" y="2592068"/>
            <a:ext cx="829073" cy="523220"/>
          </a:xfrm>
          <a:prstGeom prst="rect">
            <a:avLst/>
          </a:prstGeom>
          <a:noFill/>
        </p:spPr>
        <p:txBody>
          <a:bodyPr wrap="none" rtlCol="0">
            <a:spAutoFit/>
          </a:bodyPr>
          <a:lstStyle/>
          <a:p>
            <a:r>
              <a:rPr lang="en-US" sz="2800" dirty="0">
                <a:solidFill>
                  <a:schemeClr val="bg1"/>
                </a:solidFill>
                <a:latin typeface="Courier" pitchFamily="2" charset="0"/>
              </a:rPr>
              <a:t>...</a:t>
            </a:r>
          </a:p>
        </p:txBody>
      </p:sp>
      <p:sp>
        <p:nvSpPr>
          <p:cNvPr id="44" name="TextBox 43">
            <a:extLst>
              <a:ext uri="{FF2B5EF4-FFF2-40B4-BE49-F238E27FC236}">
                <a16:creationId xmlns:a16="http://schemas.microsoft.com/office/drawing/2014/main" id="{D8380467-7219-ED49-8C5E-43614609A1CF}"/>
              </a:ext>
            </a:extLst>
          </p:cNvPr>
          <p:cNvSpPr txBox="1"/>
          <p:nvPr/>
        </p:nvSpPr>
        <p:spPr>
          <a:xfrm>
            <a:off x="8806795" y="1982774"/>
            <a:ext cx="1688283" cy="523220"/>
          </a:xfrm>
          <a:prstGeom prst="rect">
            <a:avLst/>
          </a:prstGeom>
          <a:noFill/>
        </p:spPr>
        <p:txBody>
          <a:bodyPr wrap="none" rtlCol="0">
            <a:spAutoFit/>
          </a:bodyPr>
          <a:lstStyle/>
          <a:p>
            <a:r>
              <a:rPr lang="en-US" sz="2800" dirty="0">
                <a:solidFill>
                  <a:schemeClr val="bg1"/>
                </a:solidFill>
                <a:latin typeface="Courier" pitchFamily="2" charset="0"/>
              </a:rPr>
              <a:t>VTVPLVR</a:t>
            </a:r>
          </a:p>
        </p:txBody>
      </p:sp>
    </p:spTree>
    <p:extLst>
      <p:ext uri="{BB962C8B-B14F-4D97-AF65-F5344CB8AC3E}">
        <p14:creationId xmlns:p14="http://schemas.microsoft.com/office/powerpoint/2010/main" val="1953132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A9526-4925-4345-B23B-1C6A82008C8E}"/>
              </a:ext>
            </a:extLst>
          </p:cNvPr>
          <p:cNvSpPr>
            <a:spLocks noGrp="1"/>
          </p:cNvSpPr>
          <p:nvPr>
            <p:ph type="title"/>
          </p:nvPr>
        </p:nvSpPr>
        <p:spPr>
          <a:xfrm>
            <a:off x="325244" y="2766218"/>
            <a:ext cx="4179849" cy="1325563"/>
          </a:xfrm>
        </p:spPr>
        <p:txBody>
          <a:bodyPr/>
          <a:lstStyle/>
          <a:p>
            <a:r>
              <a:rPr lang="en-US" dirty="0"/>
              <a:t>Consequences</a:t>
            </a:r>
          </a:p>
        </p:txBody>
      </p:sp>
      <p:grpSp>
        <p:nvGrpSpPr>
          <p:cNvPr id="5" name="Group 4">
            <a:extLst>
              <a:ext uri="{FF2B5EF4-FFF2-40B4-BE49-F238E27FC236}">
                <a16:creationId xmlns:a16="http://schemas.microsoft.com/office/drawing/2014/main" id="{91EB8BA4-2928-3541-91E1-12DED413E765}"/>
              </a:ext>
            </a:extLst>
          </p:cNvPr>
          <p:cNvGrpSpPr/>
          <p:nvPr/>
        </p:nvGrpSpPr>
        <p:grpSpPr>
          <a:xfrm>
            <a:off x="5037562" y="574158"/>
            <a:ext cx="6046749" cy="5878216"/>
            <a:chOff x="5037562" y="574158"/>
            <a:chExt cx="6046749" cy="5878216"/>
          </a:xfrm>
        </p:grpSpPr>
        <p:sp>
          <p:nvSpPr>
            <p:cNvPr id="4" name="Rectangle 3">
              <a:extLst>
                <a:ext uri="{FF2B5EF4-FFF2-40B4-BE49-F238E27FC236}">
                  <a16:creationId xmlns:a16="http://schemas.microsoft.com/office/drawing/2014/main" id="{DD73F973-9CF8-5947-B97A-6D9BC0539DD1}"/>
                </a:ext>
              </a:extLst>
            </p:cNvPr>
            <p:cNvSpPr/>
            <p:nvPr/>
          </p:nvSpPr>
          <p:spPr>
            <a:xfrm>
              <a:off x="5037562" y="574158"/>
              <a:ext cx="6046749" cy="50610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close up of a piece of paper&#10;&#10;Description automatically generated">
              <a:extLst>
                <a:ext uri="{FF2B5EF4-FFF2-40B4-BE49-F238E27FC236}">
                  <a16:creationId xmlns:a16="http://schemas.microsoft.com/office/drawing/2014/main" id="{5D21EFD0-FB36-9F41-8B67-24C9018C6F22}"/>
                </a:ext>
              </a:extLst>
            </p:cNvPr>
            <p:cNvPicPr>
              <a:picLocks noChangeAspect="1"/>
            </p:cNvPicPr>
            <p:nvPr/>
          </p:nvPicPr>
          <p:blipFill rotWithShape="1">
            <a:blip r:embed="rId3"/>
            <a:srcRect t="16854"/>
            <a:stretch/>
          </p:blipFill>
          <p:spPr>
            <a:xfrm>
              <a:off x="5037562" y="1424763"/>
              <a:ext cx="6046749" cy="5027611"/>
            </a:xfrm>
            <a:prstGeom prst="rect">
              <a:avLst/>
            </a:prstGeom>
          </p:spPr>
        </p:pic>
        <p:sp>
          <p:nvSpPr>
            <p:cNvPr id="3" name="TextBox 2">
              <a:extLst>
                <a:ext uri="{FF2B5EF4-FFF2-40B4-BE49-F238E27FC236}">
                  <a16:creationId xmlns:a16="http://schemas.microsoft.com/office/drawing/2014/main" id="{ED19C97F-303C-FD49-A7BB-E34675B353A1}"/>
                </a:ext>
              </a:extLst>
            </p:cNvPr>
            <p:cNvSpPr txBox="1"/>
            <p:nvPr/>
          </p:nvSpPr>
          <p:spPr>
            <a:xfrm>
              <a:off x="5288057" y="932320"/>
              <a:ext cx="5673348" cy="492443"/>
            </a:xfrm>
            <a:prstGeom prst="rect">
              <a:avLst/>
            </a:prstGeom>
            <a:noFill/>
          </p:spPr>
          <p:txBody>
            <a:bodyPr wrap="none" rtlCol="0">
              <a:spAutoFit/>
            </a:bodyPr>
            <a:lstStyle/>
            <a:p>
              <a:r>
                <a:rPr lang="en-US" sz="2600" b="1" dirty="0">
                  <a:solidFill>
                    <a:schemeClr val="bg1"/>
                  </a:solidFill>
                </a:rPr>
                <a:t>Peptide Spectrum Matches (PSMs)</a:t>
              </a:r>
            </a:p>
          </p:txBody>
        </p:sp>
      </p:grpSp>
    </p:spTree>
    <p:extLst>
      <p:ext uri="{BB962C8B-B14F-4D97-AF65-F5344CB8AC3E}">
        <p14:creationId xmlns:p14="http://schemas.microsoft.com/office/powerpoint/2010/main" val="830116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19C74-8026-F440-9848-7799ACE7991E}"/>
              </a:ext>
            </a:extLst>
          </p:cNvPr>
          <p:cNvSpPr>
            <a:spLocks noGrp="1"/>
          </p:cNvSpPr>
          <p:nvPr>
            <p:ph type="title"/>
          </p:nvPr>
        </p:nvSpPr>
        <p:spPr/>
        <p:txBody>
          <a:bodyPr/>
          <a:lstStyle/>
          <a:p>
            <a:r>
              <a:rPr lang="en-US" dirty="0"/>
              <a:t>Incorporate more features</a:t>
            </a:r>
          </a:p>
        </p:txBody>
      </p:sp>
      <p:sp>
        <p:nvSpPr>
          <p:cNvPr id="28" name="TextBox 27">
            <a:extLst>
              <a:ext uri="{FF2B5EF4-FFF2-40B4-BE49-F238E27FC236}">
                <a16:creationId xmlns:a16="http://schemas.microsoft.com/office/drawing/2014/main" id="{F1FB20EF-848A-7F43-AEC2-5CD2DDB5030C}"/>
              </a:ext>
            </a:extLst>
          </p:cNvPr>
          <p:cNvSpPr txBox="1"/>
          <p:nvPr/>
        </p:nvSpPr>
        <p:spPr>
          <a:xfrm>
            <a:off x="5594843" y="2818536"/>
            <a:ext cx="6397905" cy="830997"/>
          </a:xfrm>
          <a:prstGeom prst="rect">
            <a:avLst/>
          </a:prstGeom>
          <a:noFill/>
        </p:spPr>
        <p:txBody>
          <a:bodyPr wrap="none" rtlCol="0">
            <a:spAutoFit/>
          </a:bodyPr>
          <a:lstStyle/>
          <a:p>
            <a:r>
              <a:rPr lang="en-US" sz="4800" b="1" u="sng" dirty="0"/>
              <a:t>+ Retention time (RT)</a:t>
            </a:r>
            <a:endParaRPr lang="en-US" sz="4000" b="1" u="sng" dirty="0"/>
          </a:p>
        </p:txBody>
      </p:sp>
      <p:grpSp>
        <p:nvGrpSpPr>
          <p:cNvPr id="14" name="Group 13">
            <a:extLst>
              <a:ext uri="{FF2B5EF4-FFF2-40B4-BE49-F238E27FC236}">
                <a16:creationId xmlns:a16="http://schemas.microsoft.com/office/drawing/2014/main" id="{C7C19E3C-E9F1-9A4E-B3E2-CA389C77ABDC}"/>
              </a:ext>
            </a:extLst>
          </p:cNvPr>
          <p:cNvGrpSpPr/>
          <p:nvPr/>
        </p:nvGrpSpPr>
        <p:grpSpPr>
          <a:xfrm>
            <a:off x="506845" y="1587441"/>
            <a:ext cx="4922325" cy="3523821"/>
            <a:chOff x="506844" y="1587441"/>
            <a:chExt cx="6155103" cy="4406349"/>
          </a:xfrm>
        </p:grpSpPr>
        <p:grpSp>
          <p:nvGrpSpPr>
            <p:cNvPr id="42" name="Group 41">
              <a:extLst>
                <a:ext uri="{FF2B5EF4-FFF2-40B4-BE49-F238E27FC236}">
                  <a16:creationId xmlns:a16="http://schemas.microsoft.com/office/drawing/2014/main" id="{D767420A-BC89-774B-9925-12E5E3878B0E}"/>
                </a:ext>
              </a:extLst>
            </p:cNvPr>
            <p:cNvGrpSpPr/>
            <p:nvPr/>
          </p:nvGrpSpPr>
          <p:grpSpPr>
            <a:xfrm>
              <a:off x="3112885" y="1587441"/>
              <a:ext cx="3545068" cy="1108369"/>
              <a:chOff x="3112885" y="1587441"/>
              <a:chExt cx="3545068" cy="1108369"/>
            </a:xfrm>
          </p:grpSpPr>
          <p:cxnSp>
            <p:nvCxnSpPr>
              <p:cNvPr id="4" name="Straight Connector 3">
                <a:extLst>
                  <a:ext uri="{FF2B5EF4-FFF2-40B4-BE49-F238E27FC236}">
                    <a16:creationId xmlns:a16="http://schemas.microsoft.com/office/drawing/2014/main" id="{4582E2E7-8F17-2C47-A9E1-E4657A36F210}"/>
                  </a:ext>
                </a:extLst>
              </p:cNvPr>
              <p:cNvCxnSpPr>
                <a:cxnSpLocks/>
              </p:cNvCxnSpPr>
              <p:nvPr/>
            </p:nvCxnSpPr>
            <p:spPr>
              <a:xfrm flipV="1">
                <a:off x="3599633" y="1868186"/>
                <a:ext cx="0" cy="811134"/>
              </a:xfrm>
              <a:prstGeom prst="line">
                <a:avLst/>
              </a:prstGeom>
              <a:ln w="1270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CAF0BDA-1493-A84F-9D9F-3EEDBF1E4551}"/>
                  </a:ext>
                </a:extLst>
              </p:cNvPr>
              <p:cNvCxnSpPr>
                <a:cxnSpLocks/>
              </p:cNvCxnSpPr>
              <p:nvPr/>
            </p:nvCxnSpPr>
            <p:spPr>
              <a:xfrm flipV="1">
                <a:off x="3935276" y="2253346"/>
                <a:ext cx="0" cy="418268"/>
              </a:xfrm>
              <a:prstGeom prst="line">
                <a:avLst/>
              </a:prstGeom>
              <a:ln w="1270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DB4E267-C236-DD4F-9580-2568765FEB5B}"/>
                  </a:ext>
                </a:extLst>
              </p:cNvPr>
              <p:cNvCxnSpPr>
                <a:cxnSpLocks/>
              </p:cNvCxnSpPr>
              <p:nvPr/>
            </p:nvCxnSpPr>
            <p:spPr>
              <a:xfrm flipV="1">
                <a:off x="4367076" y="2111342"/>
                <a:ext cx="0" cy="560272"/>
              </a:xfrm>
              <a:prstGeom prst="line">
                <a:avLst/>
              </a:prstGeom>
              <a:ln w="1270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04483C7-E6D1-A348-915B-E5BAC8FED21C}"/>
                  </a:ext>
                </a:extLst>
              </p:cNvPr>
              <p:cNvCxnSpPr>
                <a:cxnSpLocks/>
              </p:cNvCxnSpPr>
              <p:nvPr/>
            </p:nvCxnSpPr>
            <p:spPr>
              <a:xfrm flipV="1">
                <a:off x="4728118" y="2111342"/>
                <a:ext cx="0" cy="539868"/>
              </a:xfrm>
              <a:prstGeom prst="line">
                <a:avLst/>
              </a:prstGeom>
              <a:ln w="1270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6BC92B5-64F3-1D4A-9CE8-670C5EA2964D}"/>
                  </a:ext>
                </a:extLst>
              </p:cNvPr>
              <p:cNvCxnSpPr>
                <a:cxnSpLocks/>
              </p:cNvCxnSpPr>
              <p:nvPr/>
            </p:nvCxnSpPr>
            <p:spPr>
              <a:xfrm flipV="1">
                <a:off x="5143590" y="1675441"/>
                <a:ext cx="0" cy="994702"/>
              </a:xfrm>
              <a:prstGeom prst="line">
                <a:avLst/>
              </a:prstGeom>
              <a:ln w="1270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AB7C9AB-6CA9-1B43-A403-A2AE9E280606}"/>
                  </a:ext>
                </a:extLst>
              </p:cNvPr>
              <p:cNvCxnSpPr>
                <a:cxnSpLocks/>
              </p:cNvCxnSpPr>
              <p:nvPr/>
            </p:nvCxnSpPr>
            <p:spPr>
              <a:xfrm flipV="1">
                <a:off x="5837598" y="2253346"/>
                <a:ext cx="0" cy="397862"/>
              </a:xfrm>
              <a:prstGeom prst="line">
                <a:avLst/>
              </a:prstGeom>
              <a:ln w="1270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BA5A54B-2CAB-924F-B2DA-5D0F8F43DD3E}"/>
                  </a:ext>
                </a:extLst>
              </p:cNvPr>
              <p:cNvCxnSpPr>
                <a:cxnSpLocks/>
              </p:cNvCxnSpPr>
              <p:nvPr/>
            </p:nvCxnSpPr>
            <p:spPr>
              <a:xfrm flipV="1">
                <a:off x="6235347" y="1587441"/>
                <a:ext cx="0" cy="1108369"/>
              </a:xfrm>
              <a:prstGeom prst="line">
                <a:avLst/>
              </a:prstGeom>
              <a:ln w="1270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5EBC4DB-2AF5-8743-9917-05230F0E2949}"/>
                  </a:ext>
                </a:extLst>
              </p:cNvPr>
              <p:cNvCxnSpPr>
                <a:cxnSpLocks/>
              </p:cNvCxnSpPr>
              <p:nvPr/>
            </p:nvCxnSpPr>
            <p:spPr>
              <a:xfrm flipV="1">
                <a:off x="5564504" y="1942274"/>
                <a:ext cx="0" cy="710404"/>
              </a:xfrm>
              <a:prstGeom prst="line">
                <a:avLst/>
              </a:prstGeom>
              <a:ln w="1270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FB537C6-06F2-E249-9B97-BBB59D939F50}"/>
                  </a:ext>
                </a:extLst>
              </p:cNvPr>
              <p:cNvCxnSpPr>
                <a:cxnSpLocks/>
              </p:cNvCxnSpPr>
              <p:nvPr/>
            </p:nvCxnSpPr>
            <p:spPr>
              <a:xfrm>
                <a:off x="3112885" y="2638508"/>
                <a:ext cx="3545068"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8B9B4B5B-A69E-A144-8E72-A8288F60BB1C}"/>
                </a:ext>
              </a:extLst>
            </p:cNvPr>
            <p:cNvSpPr txBox="1"/>
            <p:nvPr/>
          </p:nvSpPr>
          <p:spPr>
            <a:xfrm>
              <a:off x="506844" y="3312825"/>
              <a:ext cx="1981633" cy="830997"/>
            </a:xfrm>
            <a:prstGeom prst="rect">
              <a:avLst/>
            </a:prstGeom>
            <a:noFill/>
          </p:spPr>
          <p:txBody>
            <a:bodyPr wrap="none" rtlCol="0">
              <a:spAutoFit/>
            </a:bodyPr>
            <a:lstStyle/>
            <a:p>
              <a:r>
                <a:rPr lang="en-US" sz="4800" b="1" dirty="0"/>
                <a:t>+ MS1</a:t>
              </a:r>
            </a:p>
          </p:txBody>
        </p:sp>
        <p:sp>
          <p:nvSpPr>
            <p:cNvPr id="23" name="TextBox 22">
              <a:extLst>
                <a:ext uri="{FF2B5EF4-FFF2-40B4-BE49-F238E27FC236}">
                  <a16:creationId xmlns:a16="http://schemas.microsoft.com/office/drawing/2014/main" id="{713AA9E6-663B-4747-A825-10C8E33E6C20}"/>
                </a:ext>
              </a:extLst>
            </p:cNvPr>
            <p:cNvSpPr txBox="1"/>
            <p:nvPr/>
          </p:nvSpPr>
          <p:spPr>
            <a:xfrm>
              <a:off x="1205979" y="1707458"/>
              <a:ext cx="1451038" cy="830997"/>
            </a:xfrm>
            <a:prstGeom prst="rect">
              <a:avLst/>
            </a:prstGeom>
            <a:noFill/>
          </p:spPr>
          <p:txBody>
            <a:bodyPr wrap="none" rtlCol="0">
              <a:spAutoFit/>
            </a:bodyPr>
            <a:lstStyle/>
            <a:p>
              <a:r>
                <a:rPr lang="en-US" sz="4800" b="1" dirty="0"/>
                <a:t>MS2</a:t>
              </a:r>
            </a:p>
          </p:txBody>
        </p:sp>
        <p:cxnSp>
          <p:nvCxnSpPr>
            <p:cNvPr id="81" name="Straight Connector 80">
              <a:extLst>
                <a:ext uri="{FF2B5EF4-FFF2-40B4-BE49-F238E27FC236}">
                  <a16:creationId xmlns:a16="http://schemas.microsoft.com/office/drawing/2014/main" id="{375C58C8-9AA9-D841-A184-7E195CA6AEC0}"/>
                </a:ext>
              </a:extLst>
            </p:cNvPr>
            <p:cNvCxnSpPr>
              <a:cxnSpLocks/>
            </p:cNvCxnSpPr>
            <p:nvPr/>
          </p:nvCxnSpPr>
          <p:spPr>
            <a:xfrm flipH="1">
              <a:off x="2658476" y="2907433"/>
              <a:ext cx="456446" cy="1584398"/>
            </a:xfrm>
            <a:prstGeom prst="line">
              <a:avLst/>
            </a:prstGeom>
            <a:ln w="571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C575D2-062A-F24C-8E48-B1BF16275556}"/>
                </a:ext>
              </a:extLst>
            </p:cNvPr>
            <p:cNvCxnSpPr>
              <a:cxnSpLocks/>
            </p:cNvCxnSpPr>
            <p:nvPr/>
          </p:nvCxnSpPr>
          <p:spPr>
            <a:xfrm flipV="1">
              <a:off x="2948162" y="2807671"/>
              <a:ext cx="3713785" cy="1684160"/>
            </a:xfrm>
            <a:prstGeom prst="line">
              <a:avLst/>
            </a:prstGeom>
            <a:ln w="571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666949BF-9CF0-9145-AD91-7007A3BF91D6}"/>
                </a:ext>
              </a:extLst>
            </p:cNvPr>
            <p:cNvGrpSpPr/>
            <p:nvPr/>
          </p:nvGrpSpPr>
          <p:grpSpPr>
            <a:xfrm>
              <a:off x="876567" y="4491831"/>
              <a:ext cx="3851950" cy="1501959"/>
              <a:chOff x="876567" y="4491831"/>
              <a:chExt cx="3851950" cy="1501959"/>
            </a:xfrm>
          </p:grpSpPr>
          <p:cxnSp>
            <p:nvCxnSpPr>
              <p:cNvPr id="55" name="Straight Connector 54">
                <a:extLst>
                  <a:ext uri="{FF2B5EF4-FFF2-40B4-BE49-F238E27FC236}">
                    <a16:creationId xmlns:a16="http://schemas.microsoft.com/office/drawing/2014/main" id="{86366851-8ABA-CA46-B845-0AFDF4A92BFE}"/>
                  </a:ext>
                </a:extLst>
              </p:cNvPr>
              <p:cNvCxnSpPr>
                <a:cxnSpLocks/>
              </p:cNvCxnSpPr>
              <p:nvPr/>
            </p:nvCxnSpPr>
            <p:spPr>
              <a:xfrm flipV="1">
                <a:off x="1087577" y="4849498"/>
                <a:ext cx="0" cy="465447"/>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36BC204-CCE1-B24C-8D45-52C71DE944A7}"/>
                  </a:ext>
                </a:extLst>
              </p:cNvPr>
              <p:cNvCxnSpPr>
                <a:cxnSpLocks/>
              </p:cNvCxnSpPr>
              <p:nvPr/>
            </p:nvCxnSpPr>
            <p:spPr>
              <a:xfrm flipH="1" flipV="1">
                <a:off x="1395911" y="4579312"/>
                <a:ext cx="1" cy="738652"/>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DF316AD-F5DB-934F-8A6F-6E565EC9CFDF}"/>
                  </a:ext>
                </a:extLst>
              </p:cNvPr>
              <p:cNvCxnSpPr>
                <a:cxnSpLocks/>
              </p:cNvCxnSpPr>
              <p:nvPr/>
            </p:nvCxnSpPr>
            <p:spPr>
              <a:xfrm flipV="1">
                <a:off x="1554852" y="4848433"/>
                <a:ext cx="0" cy="469529"/>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4AD68A2-F3DE-C94E-90E8-C09B23F01C1E}"/>
                  </a:ext>
                </a:extLst>
              </p:cNvPr>
              <p:cNvCxnSpPr>
                <a:cxnSpLocks/>
              </p:cNvCxnSpPr>
              <p:nvPr/>
            </p:nvCxnSpPr>
            <p:spPr>
              <a:xfrm flipV="1">
                <a:off x="1896591" y="5053824"/>
                <a:ext cx="0" cy="251252"/>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03EE6D2-641F-D24F-9F96-C001F2E265DE}"/>
                  </a:ext>
                </a:extLst>
              </p:cNvPr>
              <p:cNvCxnSpPr>
                <a:cxnSpLocks/>
              </p:cNvCxnSpPr>
              <p:nvPr/>
            </p:nvCxnSpPr>
            <p:spPr>
              <a:xfrm flipV="1">
                <a:off x="2132715" y="5053824"/>
                <a:ext cx="0" cy="263208"/>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A460B65-2639-B046-BB88-04B833197366}"/>
                  </a:ext>
                </a:extLst>
              </p:cNvPr>
              <p:cNvCxnSpPr>
                <a:cxnSpLocks/>
              </p:cNvCxnSpPr>
              <p:nvPr/>
            </p:nvCxnSpPr>
            <p:spPr>
              <a:xfrm flipV="1">
                <a:off x="2658476" y="4857381"/>
                <a:ext cx="0" cy="447694"/>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A0F8959-9A6E-E949-98B9-BF550E5430E3}"/>
                  </a:ext>
                </a:extLst>
              </p:cNvPr>
              <p:cNvCxnSpPr>
                <a:cxnSpLocks/>
              </p:cNvCxnSpPr>
              <p:nvPr/>
            </p:nvCxnSpPr>
            <p:spPr>
              <a:xfrm flipV="1">
                <a:off x="2951910" y="5053824"/>
                <a:ext cx="0" cy="251252"/>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0CD42F-EBE3-D943-B446-C37BA862D05F}"/>
                  </a:ext>
                </a:extLst>
              </p:cNvPr>
              <p:cNvCxnSpPr>
                <a:cxnSpLocks/>
              </p:cNvCxnSpPr>
              <p:nvPr/>
            </p:nvCxnSpPr>
            <p:spPr>
              <a:xfrm flipV="1">
                <a:off x="2293532" y="4678048"/>
                <a:ext cx="0" cy="627956"/>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32CDCBB-5059-1E4A-8BB7-5AEA47AEB4CD}"/>
                  </a:ext>
                </a:extLst>
              </p:cNvPr>
              <p:cNvCxnSpPr>
                <a:cxnSpLocks/>
              </p:cNvCxnSpPr>
              <p:nvPr/>
            </p:nvCxnSpPr>
            <p:spPr>
              <a:xfrm flipV="1">
                <a:off x="2018486" y="4848433"/>
                <a:ext cx="0" cy="465447"/>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FE4E5BF-060D-A445-B6DA-283DFACFB98C}"/>
                  </a:ext>
                </a:extLst>
              </p:cNvPr>
              <p:cNvCxnSpPr>
                <a:cxnSpLocks/>
              </p:cNvCxnSpPr>
              <p:nvPr/>
            </p:nvCxnSpPr>
            <p:spPr>
              <a:xfrm flipH="1" flipV="1">
                <a:off x="1680425" y="4491831"/>
                <a:ext cx="1" cy="817183"/>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D742576-7541-2941-8A06-C86A6306B42E}"/>
                  </a:ext>
                </a:extLst>
              </p:cNvPr>
              <p:cNvCxnSpPr>
                <a:cxnSpLocks/>
              </p:cNvCxnSpPr>
              <p:nvPr/>
            </p:nvCxnSpPr>
            <p:spPr>
              <a:xfrm flipV="1">
                <a:off x="1210205" y="4491831"/>
                <a:ext cx="0" cy="817182"/>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751364B-BE06-E949-9AA5-EE5C39BA1237}"/>
                  </a:ext>
                </a:extLst>
              </p:cNvPr>
              <p:cNvCxnSpPr>
                <a:cxnSpLocks/>
              </p:cNvCxnSpPr>
              <p:nvPr/>
            </p:nvCxnSpPr>
            <p:spPr>
              <a:xfrm flipV="1">
                <a:off x="2948162" y="5044876"/>
                <a:ext cx="0" cy="251252"/>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774F68B-5191-4141-94BC-A6F895CA5416}"/>
                  </a:ext>
                </a:extLst>
              </p:cNvPr>
              <p:cNvCxnSpPr>
                <a:cxnSpLocks/>
              </p:cNvCxnSpPr>
              <p:nvPr/>
            </p:nvCxnSpPr>
            <p:spPr>
              <a:xfrm flipV="1">
                <a:off x="3184285" y="5044876"/>
                <a:ext cx="0" cy="263208"/>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7422D7D-27CE-2D4E-AC06-E437BBFCC068}"/>
                  </a:ext>
                </a:extLst>
              </p:cNvPr>
              <p:cNvCxnSpPr>
                <a:cxnSpLocks/>
              </p:cNvCxnSpPr>
              <p:nvPr/>
            </p:nvCxnSpPr>
            <p:spPr>
              <a:xfrm flipV="1">
                <a:off x="3710047" y="4848433"/>
                <a:ext cx="0" cy="447694"/>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ABE2F43-5293-2542-82FB-8836CADD22FA}"/>
                  </a:ext>
                </a:extLst>
              </p:cNvPr>
              <p:cNvCxnSpPr>
                <a:cxnSpLocks/>
              </p:cNvCxnSpPr>
              <p:nvPr/>
            </p:nvCxnSpPr>
            <p:spPr>
              <a:xfrm flipV="1">
                <a:off x="4003481" y="5044876"/>
                <a:ext cx="0" cy="251252"/>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EEA9F14-12C1-9D42-BAC5-14962888A23B}"/>
                  </a:ext>
                </a:extLst>
              </p:cNvPr>
              <p:cNvCxnSpPr>
                <a:cxnSpLocks/>
              </p:cNvCxnSpPr>
              <p:nvPr/>
            </p:nvCxnSpPr>
            <p:spPr>
              <a:xfrm flipV="1">
                <a:off x="3345103" y="4669100"/>
                <a:ext cx="0" cy="627956"/>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1D1B05F-DDB9-834E-ABB0-825CB018EA3D}"/>
                  </a:ext>
                </a:extLst>
              </p:cNvPr>
              <p:cNvCxnSpPr>
                <a:cxnSpLocks/>
              </p:cNvCxnSpPr>
              <p:nvPr/>
            </p:nvCxnSpPr>
            <p:spPr>
              <a:xfrm flipV="1">
                <a:off x="2454083" y="4853299"/>
                <a:ext cx="0" cy="465447"/>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7864257-DF33-EA41-9483-6F79E873DEE9}"/>
                  </a:ext>
                </a:extLst>
              </p:cNvPr>
              <p:cNvCxnSpPr>
                <a:cxnSpLocks/>
              </p:cNvCxnSpPr>
              <p:nvPr/>
            </p:nvCxnSpPr>
            <p:spPr>
              <a:xfrm flipH="1" flipV="1">
                <a:off x="2771034" y="4496697"/>
                <a:ext cx="1" cy="81718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DEC4F8F-D28F-314A-A2AD-161F82B86E5D}"/>
                  </a:ext>
                </a:extLst>
              </p:cNvPr>
              <p:cNvCxnSpPr>
                <a:cxnSpLocks/>
              </p:cNvCxnSpPr>
              <p:nvPr/>
            </p:nvCxnSpPr>
            <p:spPr>
              <a:xfrm flipV="1">
                <a:off x="3076494" y="4496697"/>
                <a:ext cx="0" cy="817182"/>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50CA098-873D-BB41-9BB8-717FF02A36A5}"/>
                  </a:ext>
                </a:extLst>
              </p:cNvPr>
              <p:cNvCxnSpPr>
                <a:cxnSpLocks/>
              </p:cNvCxnSpPr>
              <p:nvPr/>
            </p:nvCxnSpPr>
            <p:spPr>
              <a:xfrm flipV="1">
                <a:off x="3840545" y="5049742"/>
                <a:ext cx="0" cy="251252"/>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CCA707B-21C1-244F-804B-60718320EC6E}"/>
                  </a:ext>
                </a:extLst>
              </p:cNvPr>
              <p:cNvCxnSpPr>
                <a:cxnSpLocks/>
              </p:cNvCxnSpPr>
              <p:nvPr/>
            </p:nvCxnSpPr>
            <p:spPr>
              <a:xfrm flipV="1">
                <a:off x="3499220" y="5049742"/>
                <a:ext cx="0" cy="263208"/>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70A793D-BD1A-1D42-9A95-85AFE27390B7}"/>
                  </a:ext>
                </a:extLst>
              </p:cNvPr>
              <p:cNvCxnSpPr>
                <a:cxnSpLocks/>
              </p:cNvCxnSpPr>
              <p:nvPr/>
            </p:nvCxnSpPr>
            <p:spPr>
              <a:xfrm flipV="1">
                <a:off x="4145644" y="4853299"/>
                <a:ext cx="0" cy="447694"/>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993B527-D241-5544-9B2E-6211D816C4F4}"/>
                  </a:ext>
                </a:extLst>
              </p:cNvPr>
              <p:cNvCxnSpPr>
                <a:cxnSpLocks/>
              </p:cNvCxnSpPr>
              <p:nvPr/>
            </p:nvCxnSpPr>
            <p:spPr>
              <a:xfrm flipV="1">
                <a:off x="4318415" y="5049742"/>
                <a:ext cx="0" cy="251252"/>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3A901A0-CEEC-4149-997C-141AAA7A0CB0}"/>
                  </a:ext>
                </a:extLst>
              </p:cNvPr>
              <p:cNvCxnSpPr>
                <a:cxnSpLocks/>
              </p:cNvCxnSpPr>
              <p:nvPr/>
            </p:nvCxnSpPr>
            <p:spPr>
              <a:xfrm flipV="1">
                <a:off x="4452951" y="4673966"/>
                <a:ext cx="0" cy="627956"/>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2279F15-87C3-4A47-808B-61FD75F3CCA7}"/>
                  </a:ext>
                </a:extLst>
              </p:cNvPr>
              <p:cNvCxnSpPr>
                <a:cxnSpLocks/>
              </p:cNvCxnSpPr>
              <p:nvPr/>
            </p:nvCxnSpPr>
            <p:spPr>
              <a:xfrm>
                <a:off x="876567" y="5297055"/>
                <a:ext cx="3851950" cy="0"/>
              </a:xfrm>
              <a:prstGeom prst="line">
                <a:avLst/>
              </a:prstGeom>
              <a:ln w="5715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9AB6441-CED1-534D-A7F1-BB0668D8624A}"/>
                  </a:ext>
                </a:extLst>
              </p:cNvPr>
              <p:cNvSpPr txBox="1"/>
              <p:nvPr/>
            </p:nvSpPr>
            <p:spPr>
              <a:xfrm>
                <a:off x="2349534" y="5409015"/>
                <a:ext cx="845103" cy="584775"/>
              </a:xfrm>
              <a:prstGeom prst="rect">
                <a:avLst/>
              </a:prstGeom>
              <a:noFill/>
            </p:spPr>
            <p:txBody>
              <a:bodyPr wrap="none" rtlCol="0">
                <a:spAutoFit/>
              </a:bodyPr>
              <a:lstStyle/>
              <a:p>
                <a:r>
                  <a:rPr lang="en-US" sz="3200" dirty="0"/>
                  <a:t>m/z</a:t>
                </a:r>
              </a:p>
            </p:txBody>
          </p:sp>
        </p:grpSp>
      </p:grpSp>
      <p:grpSp>
        <p:nvGrpSpPr>
          <p:cNvPr id="41" name="Group 40">
            <a:extLst>
              <a:ext uri="{FF2B5EF4-FFF2-40B4-BE49-F238E27FC236}">
                <a16:creationId xmlns:a16="http://schemas.microsoft.com/office/drawing/2014/main" id="{4340FE5B-2ADE-6443-9687-D9F2349EED39}"/>
              </a:ext>
            </a:extLst>
          </p:cNvPr>
          <p:cNvGrpSpPr/>
          <p:nvPr/>
        </p:nvGrpSpPr>
        <p:grpSpPr>
          <a:xfrm>
            <a:off x="4078786" y="3779749"/>
            <a:ext cx="7886125" cy="2813742"/>
            <a:chOff x="5833430" y="4373080"/>
            <a:chExt cx="6100328" cy="2176576"/>
          </a:xfrm>
        </p:grpSpPr>
        <p:sp>
          <p:nvSpPr>
            <p:cNvPr id="38" name="Rectangle 37">
              <a:extLst>
                <a:ext uri="{FF2B5EF4-FFF2-40B4-BE49-F238E27FC236}">
                  <a16:creationId xmlns:a16="http://schemas.microsoft.com/office/drawing/2014/main" id="{78ADAABB-4D9E-0741-940D-C6934FC1D773}"/>
                </a:ext>
              </a:extLst>
            </p:cNvPr>
            <p:cNvSpPr/>
            <p:nvPr/>
          </p:nvSpPr>
          <p:spPr>
            <a:xfrm>
              <a:off x="5833430" y="4373080"/>
              <a:ext cx="6100328" cy="21765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DA62EA39-1B4F-1B43-AE70-6DE66573D094}"/>
                </a:ext>
              </a:extLst>
            </p:cNvPr>
            <p:cNvPicPr>
              <a:picLocks noChangeAspect="1"/>
            </p:cNvPicPr>
            <p:nvPr/>
          </p:nvPicPr>
          <p:blipFill rotWithShape="1">
            <a:blip r:embed="rId3"/>
            <a:srcRect l="673" t="15596" r="8387" b="13779"/>
            <a:stretch/>
          </p:blipFill>
          <p:spPr>
            <a:xfrm>
              <a:off x="5833430" y="4373080"/>
              <a:ext cx="6100328" cy="1773713"/>
            </a:xfrm>
            <a:prstGeom prst="rect">
              <a:avLst/>
            </a:prstGeom>
          </p:spPr>
        </p:pic>
        <p:sp>
          <p:nvSpPr>
            <p:cNvPr id="25" name="TextBox 24">
              <a:extLst>
                <a:ext uri="{FF2B5EF4-FFF2-40B4-BE49-F238E27FC236}">
                  <a16:creationId xmlns:a16="http://schemas.microsoft.com/office/drawing/2014/main" id="{1FA84BD4-F639-FC47-9740-2425513C5DFD}"/>
                </a:ext>
              </a:extLst>
            </p:cNvPr>
            <p:cNvSpPr txBox="1"/>
            <p:nvPr/>
          </p:nvSpPr>
          <p:spPr>
            <a:xfrm>
              <a:off x="6069807" y="5963806"/>
              <a:ext cx="1055097" cy="400110"/>
            </a:xfrm>
            <a:prstGeom prst="rect">
              <a:avLst/>
            </a:prstGeom>
            <a:noFill/>
          </p:spPr>
          <p:txBody>
            <a:bodyPr wrap="none" rtlCol="0">
              <a:spAutoFit/>
            </a:bodyPr>
            <a:lstStyle/>
            <a:p>
              <a:r>
                <a:rPr lang="en-US" sz="2000" dirty="0">
                  <a:solidFill>
                    <a:schemeClr val="bg1"/>
                  </a:solidFill>
                </a:rPr>
                <a:t>Sample</a:t>
              </a:r>
            </a:p>
          </p:txBody>
        </p:sp>
        <p:sp>
          <p:nvSpPr>
            <p:cNvPr id="39" name="TextBox 38">
              <a:extLst>
                <a:ext uri="{FF2B5EF4-FFF2-40B4-BE49-F238E27FC236}">
                  <a16:creationId xmlns:a16="http://schemas.microsoft.com/office/drawing/2014/main" id="{A9876536-9511-9D44-A396-A535E90F867C}"/>
                </a:ext>
              </a:extLst>
            </p:cNvPr>
            <p:cNvSpPr txBox="1"/>
            <p:nvPr/>
          </p:nvSpPr>
          <p:spPr>
            <a:xfrm>
              <a:off x="8448459" y="6144155"/>
              <a:ext cx="2491388" cy="400110"/>
            </a:xfrm>
            <a:prstGeom prst="rect">
              <a:avLst/>
            </a:prstGeom>
            <a:noFill/>
          </p:spPr>
          <p:txBody>
            <a:bodyPr wrap="none" rtlCol="0">
              <a:spAutoFit/>
            </a:bodyPr>
            <a:lstStyle/>
            <a:p>
              <a:r>
                <a:rPr lang="en-US" sz="2000" dirty="0">
                  <a:solidFill>
                    <a:schemeClr val="bg1"/>
                  </a:solidFill>
                </a:rPr>
                <a:t>Retention time (min)</a:t>
              </a:r>
            </a:p>
          </p:txBody>
        </p:sp>
      </p:grpSp>
    </p:spTree>
    <p:extLst>
      <p:ext uri="{BB962C8B-B14F-4D97-AF65-F5344CB8AC3E}">
        <p14:creationId xmlns:p14="http://schemas.microsoft.com/office/powerpoint/2010/main" val="321137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DC5A6-461B-A74D-8ABE-4EAFB668D836}"/>
              </a:ext>
            </a:extLst>
          </p:cNvPr>
          <p:cNvSpPr>
            <a:spLocks noGrp="1"/>
          </p:cNvSpPr>
          <p:nvPr>
            <p:ph type="title"/>
          </p:nvPr>
        </p:nvSpPr>
        <p:spPr/>
        <p:txBody>
          <a:bodyPr>
            <a:normAutofit/>
          </a:bodyPr>
          <a:lstStyle/>
          <a:p>
            <a:r>
              <a:rPr lang="en-US" sz="6600" dirty="0"/>
              <a:t>Existing Approaches</a:t>
            </a:r>
          </a:p>
        </p:txBody>
      </p:sp>
      <p:sp>
        <p:nvSpPr>
          <p:cNvPr id="3" name="Text Placeholder 2">
            <a:extLst>
              <a:ext uri="{FF2B5EF4-FFF2-40B4-BE49-F238E27FC236}">
                <a16:creationId xmlns:a16="http://schemas.microsoft.com/office/drawing/2014/main" id="{CA91953A-56C0-FB44-A890-659D559B1710}"/>
              </a:ext>
            </a:extLst>
          </p:cNvPr>
          <p:cNvSpPr>
            <a:spLocks noGrp="1"/>
          </p:cNvSpPr>
          <p:nvPr>
            <p:ph type="body" idx="1"/>
          </p:nvPr>
        </p:nvSpPr>
        <p:spPr/>
        <p:txBody>
          <a:bodyPr>
            <a:normAutofit/>
          </a:bodyPr>
          <a:lstStyle/>
          <a:p>
            <a:r>
              <a:rPr lang="en-US" sz="3200" dirty="0"/>
              <a:t>Incorporating retention time into identification</a:t>
            </a:r>
          </a:p>
        </p:txBody>
      </p:sp>
    </p:spTree>
    <p:extLst>
      <p:ext uri="{BB962C8B-B14F-4D97-AF65-F5344CB8AC3E}">
        <p14:creationId xmlns:p14="http://schemas.microsoft.com/office/powerpoint/2010/main" val="2622337253"/>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22162</TotalTime>
  <Words>5154</Words>
  <Application>Microsoft Macintosh PowerPoint</Application>
  <PresentationFormat>Widescreen</PresentationFormat>
  <Paragraphs>455</Paragraphs>
  <Slides>56</Slides>
  <Notes>43</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Cambria Math</vt:lpstr>
      <vt:lpstr>Courier</vt:lpstr>
      <vt:lpstr>Office Theme</vt:lpstr>
      <vt:lpstr>DART-ID increases single-cell proteome coverage</vt:lpstr>
      <vt:lpstr>Goal of single cell proteomics?</vt:lpstr>
      <vt:lpstr>How to sequence a peptide ion?</vt:lpstr>
      <vt:lpstr>How to sequence a peptide ion?</vt:lpstr>
      <vt:lpstr>De-novo sequencing</vt:lpstr>
      <vt:lpstr>Hypothesis Testing</vt:lpstr>
      <vt:lpstr>Consequences</vt:lpstr>
      <vt:lpstr>Incorporate more features</vt:lpstr>
      <vt:lpstr>Existing Approaches</vt:lpstr>
      <vt:lpstr>Feature-matching </vt:lpstr>
      <vt:lpstr>MS2-based classifiers</vt:lpstr>
      <vt:lpstr>PowerPoint Presentation</vt:lpstr>
      <vt:lpstr>Use Bayes’ Theorem!</vt:lpstr>
      <vt:lpstr>Easily Generalizable</vt:lpstr>
      <vt:lpstr>Retention time as a feature</vt:lpstr>
      <vt:lpstr>DART-ID: Global RT Alignment</vt:lpstr>
      <vt:lpstr>Retention time alignment</vt:lpstr>
      <vt:lpstr>Out of 100, which one?</vt:lpstr>
      <vt:lpstr>Partial least squares</vt:lpstr>
      <vt:lpstr>Global Alignment Model</vt:lpstr>
      <vt:lpstr>PowerPoint Presentation</vt:lpstr>
      <vt:lpstr>PowerPoint Presentation</vt:lpstr>
      <vt:lpstr>DART-ID Increases Proteome Coverage</vt:lpstr>
      <vt:lpstr>~50% more peptide identifications</vt:lpstr>
      <vt:lpstr>Boosted PSMs give consistent quantification</vt:lpstr>
      <vt:lpstr>Boosted PSMs separate proteomes</vt:lpstr>
      <vt:lpstr>DART-ID in bulk sets</vt:lpstr>
      <vt:lpstr>PowerPoint Presentation</vt:lpstr>
      <vt:lpstr>Freely available online</vt:lpstr>
      <vt:lpstr>Extensions</vt:lpstr>
      <vt:lpstr>Thanks to:</vt:lpstr>
      <vt:lpstr>Feedback</vt:lpstr>
      <vt:lpstr>APPENDIX</vt:lpstr>
      <vt:lpstr>How to sequence a peptide ion?</vt:lpstr>
      <vt:lpstr>Lightning Review</vt:lpstr>
      <vt:lpstr>Consequences</vt:lpstr>
      <vt:lpstr>PowerPoint Presentation</vt:lpstr>
      <vt:lpstr>MS2-based classifiers </vt:lpstr>
      <vt:lpstr>Retention time as a feature</vt:lpstr>
      <vt:lpstr>RT Prediction</vt:lpstr>
      <vt:lpstr>RT Prediction</vt:lpstr>
      <vt:lpstr>Total Least Squares by SVD/PCA</vt:lpstr>
      <vt:lpstr>Global Alignment Model</vt:lpstr>
      <vt:lpstr>Global Alignment Model</vt:lpstr>
      <vt:lpstr>Global Alignment Model</vt:lpstr>
      <vt:lpstr>Global Alignment Model</vt:lpstr>
      <vt:lpstr>PowerPoint Presentation</vt:lpstr>
      <vt:lpstr>PowerPoint Presentation</vt:lpstr>
      <vt:lpstr>~50% More IDs at 1% FDR</vt:lpstr>
      <vt:lpstr>PowerPoint Presentation</vt:lpstr>
      <vt:lpstr>PowerPoint Presentation</vt:lpstr>
      <vt:lpstr>PowerPoint Presentation</vt:lpstr>
      <vt:lpstr>How are they different?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Albert Tian Chen</dc:creator>
  <cp:lastModifiedBy>Albert Tian Chen</cp:lastModifiedBy>
  <cp:revision>238</cp:revision>
  <dcterms:created xsi:type="dcterms:W3CDTF">2019-04-16T18:16:27Z</dcterms:created>
  <dcterms:modified xsi:type="dcterms:W3CDTF">2019-06-12T15:45:28Z</dcterms:modified>
</cp:coreProperties>
</file>